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65" r:id="rId2"/>
    <p:sldId id="257" r:id="rId3"/>
    <p:sldId id="318" r:id="rId4"/>
    <p:sldId id="275" r:id="rId5"/>
    <p:sldId id="319" r:id="rId6"/>
    <p:sldId id="283" r:id="rId7"/>
    <p:sldId id="316" r:id="rId8"/>
    <p:sldId id="289" r:id="rId9"/>
    <p:sldId id="266" r:id="rId10"/>
    <p:sldId id="313" r:id="rId11"/>
    <p:sldId id="293" r:id="rId12"/>
    <p:sldId id="280" r:id="rId13"/>
    <p:sldId id="290" r:id="rId14"/>
    <p:sldId id="291" r:id="rId15"/>
    <p:sldId id="292" r:id="rId16"/>
    <p:sldId id="281" r:id="rId17"/>
    <p:sldId id="270" r:id="rId18"/>
    <p:sldId id="320" r:id="rId19"/>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A9AF"/>
    <a:srgbClr val="C25252"/>
    <a:srgbClr val="DDD937"/>
    <a:srgbClr val="3C59D4"/>
    <a:srgbClr val="98B53D"/>
    <a:srgbClr val="AF4343"/>
    <a:srgbClr val="F5F5F5"/>
    <a:srgbClr val="EEEEEE"/>
    <a:srgbClr val="3386AF"/>
    <a:srgbClr val="2C86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6" autoAdjust="0"/>
    <p:restoredTop sz="95304" autoAdjust="0"/>
  </p:normalViewPr>
  <p:slideViewPr>
    <p:cSldViewPr snapToGrid="0">
      <p:cViewPr>
        <p:scale>
          <a:sx n="40" d="100"/>
          <a:sy n="40" d="100"/>
        </p:scale>
        <p:origin x="1336" y="5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3" d="100"/>
        <a:sy n="63"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01F55C-440F-450C-B0A4-9D5E5A448CC4}" type="doc">
      <dgm:prSet loTypeId="urn:microsoft.com/office/officeart/2005/8/layout/chevron1" loCatId="process" qsTypeId="urn:microsoft.com/office/officeart/2005/8/quickstyle/simple1" qsCatId="simple" csTypeId="urn:microsoft.com/office/officeart/2005/8/colors/accent1_2" csCatId="accent1" phldr="1"/>
      <dgm:spPr/>
    </dgm:pt>
    <dgm:pt modelId="{A7CC7F86-30AC-4E7C-86D0-60764867DC76}">
      <dgm:prSet phldrT="[Text]" custT="1"/>
      <dgm:spPr>
        <a:solidFill>
          <a:schemeClr val="tx1">
            <a:lumMod val="85000"/>
            <a:lumOff val="15000"/>
          </a:schemeClr>
        </a:solidFill>
        <a:ln>
          <a:noFill/>
        </a:ln>
      </dgm:spPr>
      <dgm:t>
        <a:bodyPr/>
        <a:lstStyle/>
        <a:p>
          <a:r>
            <a:rPr lang="tr-TR" sz="4400" dirty="0" err="1" smtClean="0">
              <a:latin typeface="Bebas Neue" panose="020B0606020202050201" pitchFamily="34" charset="-94"/>
            </a:rPr>
            <a:t>Digital</a:t>
          </a:r>
          <a:endParaRPr lang="en-US" sz="4400" dirty="0">
            <a:latin typeface="Bebas Neue" panose="020B0606020202050201" pitchFamily="34" charset="-94"/>
          </a:endParaRPr>
        </a:p>
      </dgm:t>
    </dgm:pt>
    <dgm:pt modelId="{0FBBCE0C-D776-4BCF-A602-A0A9A5DC3BF2}" type="parTrans" cxnId="{3066A316-1334-4DB9-AD45-30D92CAD4BD9}">
      <dgm:prSet/>
      <dgm:spPr/>
      <dgm:t>
        <a:bodyPr/>
        <a:lstStyle/>
        <a:p>
          <a:endParaRPr lang="en-US" sz="4400">
            <a:latin typeface="Bebas Neue" panose="020B0606020202050201" pitchFamily="34" charset="-94"/>
          </a:endParaRPr>
        </a:p>
      </dgm:t>
    </dgm:pt>
    <dgm:pt modelId="{EF86E7E2-F43A-4F18-AA9E-AFE66D2EAFC9}" type="sibTrans" cxnId="{3066A316-1334-4DB9-AD45-30D92CAD4BD9}">
      <dgm:prSet/>
      <dgm:spPr/>
      <dgm:t>
        <a:bodyPr/>
        <a:lstStyle/>
        <a:p>
          <a:endParaRPr lang="en-US" sz="4400">
            <a:latin typeface="Bebas Neue" panose="020B0606020202050201" pitchFamily="34" charset="-94"/>
          </a:endParaRPr>
        </a:p>
      </dgm:t>
    </dgm:pt>
    <dgm:pt modelId="{861AB297-D6BD-4FCC-A5AC-C7EF21FACB0C}">
      <dgm:prSet phldrT="[Text]" custT="1"/>
      <dgm:spPr>
        <a:solidFill>
          <a:schemeClr val="tx1">
            <a:lumMod val="85000"/>
            <a:lumOff val="15000"/>
          </a:schemeClr>
        </a:solidFill>
        <a:ln>
          <a:noFill/>
        </a:ln>
      </dgm:spPr>
      <dgm:t>
        <a:bodyPr/>
        <a:lstStyle/>
        <a:p>
          <a:r>
            <a:rPr lang="tr-TR" sz="4400" dirty="0" err="1" smtClean="0">
              <a:latin typeface="Bebas Neue" panose="020B0606020202050201" pitchFamily="34" charset="-94"/>
            </a:rPr>
            <a:t>Distributors</a:t>
          </a:r>
          <a:endParaRPr lang="en-US" sz="4400" dirty="0">
            <a:latin typeface="Bebas Neue" panose="020B0606020202050201" pitchFamily="34" charset="-94"/>
          </a:endParaRPr>
        </a:p>
      </dgm:t>
    </dgm:pt>
    <dgm:pt modelId="{5755B00F-1BCC-4477-A7E4-B6CFE61A7869}" type="parTrans" cxnId="{D051B3CB-6AF8-44D3-8C82-5E0574E08AF3}">
      <dgm:prSet/>
      <dgm:spPr/>
      <dgm:t>
        <a:bodyPr/>
        <a:lstStyle/>
        <a:p>
          <a:endParaRPr lang="en-US" sz="4400">
            <a:latin typeface="Bebas Neue" panose="020B0606020202050201" pitchFamily="34" charset="-94"/>
          </a:endParaRPr>
        </a:p>
      </dgm:t>
    </dgm:pt>
    <dgm:pt modelId="{5E897F3E-52A4-4F20-8DB6-7468658E99BD}" type="sibTrans" cxnId="{D051B3CB-6AF8-44D3-8C82-5E0574E08AF3}">
      <dgm:prSet/>
      <dgm:spPr/>
      <dgm:t>
        <a:bodyPr/>
        <a:lstStyle/>
        <a:p>
          <a:endParaRPr lang="en-US" sz="4400">
            <a:latin typeface="Bebas Neue" panose="020B0606020202050201" pitchFamily="34" charset="-94"/>
          </a:endParaRPr>
        </a:p>
      </dgm:t>
    </dgm:pt>
    <dgm:pt modelId="{ABF683CF-78B0-4981-85B5-1294D1942833}">
      <dgm:prSet phldrT="[Text]" custT="1"/>
      <dgm:spPr>
        <a:solidFill>
          <a:schemeClr val="tx1">
            <a:lumMod val="85000"/>
            <a:lumOff val="15000"/>
          </a:schemeClr>
        </a:solidFill>
        <a:ln>
          <a:noFill/>
        </a:ln>
      </dgm:spPr>
      <dgm:t>
        <a:bodyPr/>
        <a:lstStyle/>
        <a:p>
          <a:r>
            <a:rPr lang="tr-TR" sz="4400" dirty="0" err="1" smtClean="0">
              <a:latin typeface="Bebas Neue" panose="020B0606020202050201" pitchFamily="34" charset="-94"/>
            </a:rPr>
            <a:t>Partnerships</a:t>
          </a:r>
          <a:endParaRPr lang="en-US" sz="4400" dirty="0">
            <a:latin typeface="Bebas Neue" panose="020B0606020202050201" pitchFamily="34" charset="-94"/>
          </a:endParaRPr>
        </a:p>
      </dgm:t>
    </dgm:pt>
    <dgm:pt modelId="{DD0DC633-6216-4A69-BB62-38A363CDA7C1}" type="parTrans" cxnId="{2CA69062-3E07-4E45-9FE5-05B7C537831C}">
      <dgm:prSet/>
      <dgm:spPr/>
      <dgm:t>
        <a:bodyPr/>
        <a:lstStyle/>
        <a:p>
          <a:endParaRPr lang="en-US" sz="4400">
            <a:latin typeface="Bebas Neue" panose="020B0606020202050201" pitchFamily="34" charset="-94"/>
          </a:endParaRPr>
        </a:p>
      </dgm:t>
    </dgm:pt>
    <dgm:pt modelId="{0EA5958B-6603-4B9B-BBAC-10E7E4E82798}" type="sibTrans" cxnId="{2CA69062-3E07-4E45-9FE5-05B7C537831C}">
      <dgm:prSet/>
      <dgm:spPr/>
      <dgm:t>
        <a:bodyPr/>
        <a:lstStyle/>
        <a:p>
          <a:endParaRPr lang="en-US" sz="4400">
            <a:latin typeface="Bebas Neue" panose="020B0606020202050201" pitchFamily="34" charset="-94"/>
          </a:endParaRPr>
        </a:p>
      </dgm:t>
    </dgm:pt>
    <dgm:pt modelId="{7490E973-6696-4426-B59B-911B271780DB}">
      <dgm:prSet phldrT="[Text]" custT="1"/>
      <dgm:spPr>
        <a:solidFill>
          <a:schemeClr val="tx1">
            <a:lumMod val="85000"/>
            <a:lumOff val="15000"/>
          </a:schemeClr>
        </a:solidFill>
        <a:ln>
          <a:noFill/>
        </a:ln>
      </dgm:spPr>
      <dgm:t>
        <a:bodyPr/>
        <a:lstStyle/>
        <a:p>
          <a:r>
            <a:rPr lang="tr-TR" sz="4400" dirty="0" err="1" smtClean="0">
              <a:latin typeface="Bebas Neue" panose="020B0606020202050201" pitchFamily="34" charset="-94"/>
            </a:rPr>
            <a:t>expos</a:t>
          </a:r>
          <a:endParaRPr lang="en-US" sz="4400" dirty="0">
            <a:latin typeface="Bebas Neue" panose="020B0606020202050201" pitchFamily="34" charset="-94"/>
          </a:endParaRPr>
        </a:p>
      </dgm:t>
    </dgm:pt>
    <dgm:pt modelId="{36EEA996-D0CA-4C6E-862C-3F3189F371E0}" type="parTrans" cxnId="{1BA1DF6A-A459-4E53-95B1-1855CBEC00A1}">
      <dgm:prSet/>
      <dgm:spPr/>
      <dgm:t>
        <a:bodyPr/>
        <a:lstStyle/>
        <a:p>
          <a:endParaRPr lang="en-US" sz="4400">
            <a:latin typeface="Bebas Neue" panose="020B0606020202050201" pitchFamily="34" charset="-94"/>
          </a:endParaRPr>
        </a:p>
      </dgm:t>
    </dgm:pt>
    <dgm:pt modelId="{90FBF1C9-90B2-463E-B470-E4310B82C918}" type="sibTrans" cxnId="{1BA1DF6A-A459-4E53-95B1-1855CBEC00A1}">
      <dgm:prSet/>
      <dgm:spPr/>
      <dgm:t>
        <a:bodyPr/>
        <a:lstStyle/>
        <a:p>
          <a:endParaRPr lang="en-US" sz="4400">
            <a:latin typeface="Bebas Neue" panose="020B0606020202050201" pitchFamily="34" charset="-94"/>
          </a:endParaRPr>
        </a:p>
      </dgm:t>
    </dgm:pt>
    <dgm:pt modelId="{7BE7B312-4EFE-4010-9382-5C6AA8F00789}" type="pres">
      <dgm:prSet presAssocID="{E501F55C-440F-450C-B0A4-9D5E5A448CC4}" presName="Name0" presStyleCnt="0">
        <dgm:presLayoutVars>
          <dgm:dir/>
          <dgm:animLvl val="lvl"/>
          <dgm:resizeHandles val="exact"/>
        </dgm:presLayoutVars>
      </dgm:prSet>
      <dgm:spPr/>
    </dgm:pt>
    <dgm:pt modelId="{18F99E8D-275E-4452-AEA4-1EFE6F2AE688}" type="pres">
      <dgm:prSet presAssocID="{A7CC7F86-30AC-4E7C-86D0-60764867DC76}" presName="parTxOnly" presStyleLbl="node1" presStyleIdx="0" presStyleCnt="4">
        <dgm:presLayoutVars>
          <dgm:chMax val="0"/>
          <dgm:chPref val="0"/>
          <dgm:bulletEnabled val="1"/>
        </dgm:presLayoutVars>
      </dgm:prSet>
      <dgm:spPr/>
      <dgm:t>
        <a:bodyPr/>
        <a:lstStyle/>
        <a:p>
          <a:endParaRPr lang="en-US"/>
        </a:p>
      </dgm:t>
    </dgm:pt>
    <dgm:pt modelId="{52D96E5B-B67D-46C0-9003-30C02D1E875D}" type="pres">
      <dgm:prSet presAssocID="{EF86E7E2-F43A-4F18-AA9E-AFE66D2EAFC9}" presName="parTxOnlySpace" presStyleCnt="0"/>
      <dgm:spPr/>
    </dgm:pt>
    <dgm:pt modelId="{0627E7EA-B311-451A-8CBB-396E35C0D556}" type="pres">
      <dgm:prSet presAssocID="{861AB297-D6BD-4FCC-A5AC-C7EF21FACB0C}" presName="parTxOnly" presStyleLbl="node1" presStyleIdx="1" presStyleCnt="4">
        <dgm:presLayoutVars>
          <dgm:chMax val="0"/>
          <dgm:chPref val="0"/>
          <dgm:bulletEnabled val="1"/>
        </dgm:presLayoutVars>
      </dgm:prSet>
      <dgm:spPr/>
      <dgm:t>
        <a:bodyPr/>
        <a:lstStyle/>
        <a:p>
          <a:endParaRPr lang="en-US"/>
        </a:p>
      </dgm:t>
    </dgm:pt>
    <dgm:pt modelId="{3D1FC369-BF86-4CDA-8E39-1DEA0CA4BED8}" type="pres">
      <dgm:prSet presAssocID="{5E897F3E-52A4-4F20-8DB6-7468658E99BD}" presName="parTxOnlySpace" presStyleCnt="0"/>
      <dgm:spPr/>
    </dgm:pt>
    <dgm:pt modelId="{E4936BF5-2DE4-48C0-A0DD-3DE71618695E}" type="pres">
      <dgm:prSet presAssocID="{ABF683CF-78B0-4981-85B5-1294D1942833}" presName="parTxOnly" presStyleLbl="node1" presStyleIdx="2" presStyleCnt="4" custScaleX="101634">
        <dgm:presLayoutVars>
          <dgm:chMax val="0"/>
          <dgm:chPref val="0"/>
          <dgm:bulletEnabled val="1"/>
        </dgm:presLayoutVars>
      </dgm:prSet>
      <dgm:spPr/>
      <dgm:t>
        <a:bodyPr/>
        <a:lstStyle/>
        <a:p>
          <a:endParaRPr lang="en-US"/>
        </a:p>
      </dgm:t>
    </dgm:pt>
    <dgm:pt modelId="{BF223663-6457-4977-A510-03A50233516F}" type="pres">
      <dgm:prSet presAssocID="{0EA5958B-6603-4B9B-BBAC-10E7E4E82798}" presName="parTxOnlySpace" presStyleCnt="0"/>
      <dgm:spPr/>
    </dgm:pt>
    <dgm:pt modelId="{CFB2464E-E5D8-4F57-9D3F-A7AC5D931917}" type="pres">
      <dgm:prSet presAssocID="{7490E973-6696-4426-B59B-911B271780DB}" presName="parTxOnly" presStyleLbl="node1" presStyleIdx="3" presStyleCnt="4">
        <dgm:presLayoutVars>
          <dgm:chMax val="0"/>
          <dgm:chPref val="0"/>
          <dgm:bulletEnabled val="1"/>
        </dgm:presLayoutVars>
      </dgm:prSet>
      <dgm:spPr/>
      <dgm:t>
        <a:bodyPr/>
        <a:lstStyle/>
        <a:p>
          <a:endParaRPr lang="en-US"/>
        </a:p>
      </dgm:t>
    </dgm:pt>
  </dgm:ptLst>
  <dgm:cxnLst>
    <dgm:cxn modelId="{1BA1DF6A-A459-4E53-95B1-1855CBEC00A1}" srcId="{E501F55C-440F-450C-B0A4-9D5E5A448CC4}" destId="{7490E973-6696-4426-B59B-911B271780DB}" srcOrd="3" destOrd="0" parTransId="{36EEA996-D0CA-4C6E-862C-3F3189F371E0}" sibTransId="{90FBF1C9-90B2-463E-B470-E4310B82C918}"/>
    <dgm:cxn modelId="{8DBBFFA2-6F8C-4C46-BA87-519E9DCD330F}" type="presOf" srcId="{861AB297-D6BD-4FCC-A5AC-C7EF21FACB0C}" destId="{0627E7EA-B311-451A-8CBB-396E35C0D556}" srcOrd="0" destOrd="0" presId="urn:microsoft.com/office/officeart/2005/8/layout/chevron1"/>
    <dgm:cxn modelId="{642966C8-051B-4FA5-B314-6DE30C2594F6}" type="presOf" srcId="{7490E973-6696-4426-B59B-911B271780DB}" destId="{CFB2464E-E5D8-4F57-9D3F-A7AC5D931917}" srcOrd="0" destOrd="0" presId="urn:microsoft.com/office/officeart/2005/8/layout/chevron1"/>
    <dgm:cxn modelId="{D051B3CB-6AF8-44D3-8C82-5E0574E08AF3}" srcId="{E501F55C-440F-450C-B0A4-9D5E5A448CC4}" destId="{861AB297-D6BD-4FCC-A5AC-C7EF21FACB0C}" srcOrd="1" destOrd="0" parTransId="{5755B00F-1BCC-4477-A7E4-B6CFE61A7869}" sibTransId="{5E897F3E-52A4-4F20-8DB6-7468658E99BD}"/>
    <dgm:cxn modelId="{16F6C2C1-DE5B-4FDC-B250-2252C14B7910}" type="presOf" srcId="{E501F55C-440F-450C-B0A4-9D5E5A448CC4}" destId="{7BE7B312-4EFE-4010-9382-5C6AA8F00789}" srcOrd="0" destOrd="0" presId="urn:microsoft.com/office/officeart/2005/8/layout/chevron1"/>
    <dgm:cxn modelId="{35150C7C-F27D-4FE5-B43B-668018D18F1A}" type="presOf" srcId="{A7CC7F86-30AC-4E7C-86D0-60764867DC76}" destId="{18F99E8D-275E-4452-AEA4-1EFE6F2AE688}" srcOrd="0" destOrd="0" presId="urn:microsoft.com/office/officeart/2005/8/layout/chevron1"/>
    <dgm:cxn modelId="{3066A316-1334-4DB9-AD45-30D92CAD4BD9}" srcId="{E501F55C-440F-450C-B0A4-9D5E5A448CC4}" destId="{A7CC7F86-30AC-4E7C-86D0-60764867DC76}" srcOrd="0" destOrd="0" parTransId="{0FBBCE0C-D776-4BCF-A602-A0A9A5DC3BF2}" sibTransId="{EF86E7E2-F43A-4F18-AA9E-AFE66D2EAFC9}"/>
    <dgm:cxn modelId="{F3815D8D-55FC-4A20-8B97-BE4D4A10FF6D}" type="presOf" srcId="{ABF683CF-78B0-4981-85B5-1294D1942833}" destId="{E4936BF5-2DE4-48C0-A0DD-3DE71618695E}" srcOrd="0" destOrd="0" presId="urn:microsoft.com/office/officeart/2005/8/layout/chevron1"/>
    <dgm:cxn modelId="{2CA69062-3E07-4E45-9FE5-05B7C537831C}" srcId="{E501F55C-440F-450C-B0A4-9D5E5A448CC4}" destId="{ABF683CF-78B0-4981-85B5-1294D1942833}" srcOrd="2" destOrd="0" parTransId="{DD0DC633-6216-4A69-BB62-38A363CDA7C1}" sibTransId="{0EA5958B-6603-4B9B-BBAC-10E7E4E82798}"/>
    <dgm:cxn modelId="{553C6ACF-2ADE-4A92-A057-F9832E614716}" type="presParOf" srcId="{7BE7B312-4EFE-4010-9382-5C6AA8F00789}" destId="{18F99E8D-275E-4452-AEA4-1EFE6F2AE688}" srcOrd="0" destOrd="0" presId="urn:microsoft.com/office/officeart/2005/8/layout/chevron1"/>
    <dgm:cxn modelId="{3D2B4F3B-8DC2-4A44-A3C6-4C11CDFF9C59}" type="presParOf" srcId="{7BE7B312-4EFE-4010-9382-5C6AA8F00789}" destId="{52D96E5B-B67D-46C0-9003-30C02D1E875D}" srcOrd="1" destOrd="0" presId="urn:microsoft.com/office/officeart/2005/8/layout/chevron1"/>
    <dgm:cxn modelId="{1E919D21-DA12-44D3-97BE-8AFD4781FCAC}" type="presParOf" srcId="{7BE7B312-4EFE-4010-9382-5C6AA8F00789}" destId="{0627E7EA-B311-451A-8CBB-396E35C0D556}" srcOrd="2" destOrd="0" presId="urn:microsoft.com/office/officeart/2005/8/layout/chevron1"/>
    <dgm:cxn modelId="{16EFC1C8-986A-49A6-A1CF-44737C593CC2}" type="presParOf" srcId="{7BE7B312-4EFE-4010-9382-5C6AA8F00789}" destId="{3D1FC369-BF86-4CDA-8E39-1DEA0CA4BED8}" srcOrd="3" destOrd="0" presId="urn:microsoft.com/office/officeart/2005/8/layout/chevron1"/>
    <dgm:cxn modelId="{8D3D88BB-4C78-4904-B1CD-C07F18FE2623}" type="presParOf" srcId="{7BE7B312-4EFE-4010-9382-5C6AA8F00789}" destId="{E4936BF5-2DE4-48C0-A0DD-3DE71618695E}" srcOrd="4" destOrd="0" presId="urn:microsoft.com/office/officeart/2005/8/layout/chevron1"/>
    <dgm:cxn modelId="{08DD763C-E9C1-4EFE-AF90-FC40785E2036}" type="presParOf" srcId="{7BE7B312-4EFE-4010-9382-5C6AA8F00789}" destId="{BF223663-6457-4977-A510-03A50233516F}" srcOrd="5" destOrd="0" presId="urn:microsoft.com/office/officeart/2005/8/layout/chevron1"/>
    <dgm:cxn modelId="{E82CF791-7CBA-4546-869B-E33C3CE76A6E}" type="presParOf" srcId="{7BE7B312-4EFE-4010-9382-5C6AA8F00789}" destId="{CFB2464E-E5D8-4F57-9D3F-A7AC5D931917}"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99E8D-275E-4452-AEA4-1EFE6F2AE688}">
      <dsp:nvSpPr>
        <dsp:cNvPr id="0" name=""/>
        <dsp:cNvSpPr/>
      </dsp:nvSpPr>
      <dsp:spPr>
        <a:xfrm>
          <a:off x="1177" y="969916"/>
          <a:ext cx="4373562" cy="1749424"/>
        </a:xfrm>
        <a:prstGeom prst="chevron">
          <a:avLst/>
        </a:prstGeom>
        <a:solidFill>
          <a:schemeClr val="tx1">
            <a:lumMod val="85000"/>
            <a:lumOff val="1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lvl="0" algn="ctr" defTabSz="1955800">
            <a:lnSpc>
              <a:spcPct val="90000"/>
            </a:lnSpc>
            <a:spcBef>
              <a:spcPct val="0"/>
            </a:spcBef>
            <a:spcAft>
              <a:spcPct val="35000"/>
            </a:spcAft>
          </a:pPr>
          <a:r>
            <a:rPr lang="tr-TR" sz="4400" kern="1200" dirty="0" err="1" smtClean="0">
              <a:latin typeface="Bebas Neue" panose="020B0606020202050201" pitchFamily="34" charset="-94"/>
            </a:rPr>
            <a:t>Digital</a:t>
          </a:r>
          <a:endParaRPr lang="en-US" sz="4400" kern="1200" dirty="0">
            <a:latin typeface="Bebas Neue" panose="020B0606020202050201" pitchFamily="34" charset="-94"/>
          </a:endParaRPr>
        </a:p>
      </dsp:txBody>
      <dsp:txXfrm>
        <a:off x="875889" y="969916"/>
        <a:ext cx="2624138" cy="1749424"/>
      </dsp:txXfrm>
    </dsp:sp>
    <dsp:sp modelId="{0627E7EA-B311-451A-8CBB-396E35C0D556}">
      <dsp:nvSpPr>
        <dsp:cNvPr id="0" name=""/>
        <dsp:cNvSpPr/>
      </dsp:nvSpPr>
      <dsp:spPr>
        <a:xfrm>
          <a:off x="3937383" y="969916"/>
          <a:ext cx="4373562" cy="1749424"/>
        </a:xfrm>
        <a:prstGeom prst="chevron">
          <a:avLst/>
        </a:prstGeom>
        <a:solidFill>
          <a:schemeClr val="tx1">
            <a:lumMod val="85000"/>
            <a:lumOff val="1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lvl="0" algn="ctr" defTabSz="1955800">
            <a:lnSpc>
              <a:spcPct val="90000"/>
            </a:lnSpc>
            <a:spcBef>
              <a:spcPct val="0"/>
            </a:spcBef>
            <a:spcAft>
              <a:spcPct val="35000"/>
            </a:spcAft>
          </a:pPr>
          <a:r>
            <a:rPr lang="tr-TR" sz="4400" kern="1200" dirty="0" err="1" smtClean="0">
              <a:latin typeface="Bebas Neue" panose="020B0606020202050201" pitchFamily="34" charset="-94"/>
            </a:rPr>
            <a:t>Distributors</a:t>
          </a:r>
          <a:endParaRPr lang="en-US" sz="4400" kern="1200" dirty="0">
            <a:latin typeface="Bebas Neue" panose="020B0606020202050201" pitchFamily="34" charset="-94"/>
          </a:endParaRPr>
        </a:p>
      </dsp:txBody>
      <dsp:txXfrm>
        <a:off x="4812095" y="969916"/>
        <a:ext cx="2624138" cy="1749424"/>
      </dsp:txXfrm>
    </dsp:sp>
    <dsp:sp modelId="{E4936BF5-2DE4-48C0-A0DD-3DE71618695E}">
      <dsp:nvSpPr>
        <dsp:cNvPr id="0" name=""/>
        <dsp:cNvSpPr/>
      </dsp:nvSpPr>
      <dsp:spPr>
        <a:xfrm>
          <a:off x="7873589" y="969916"/>
          <a:ext cx="4445026" cy="1749424"/>
        </a:xfrm>
        <a:prstGeom prst="chevron">
          <a:avLst/>
        </a:prstGeom>
        <a:solidFill>
          <a:schemeClr val="tx1">
            <a:lumMod val="85000"/>
            <a:lumOff val="1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lvl="0" algn="ctr" defTabSz="1955800">
            <a:lnSpc>
              <a:spcPct val="90000"/>
            </a:lnSpc>
            <a:spcBef>
              <a:spcPct val="0"/>
            </a:spcBef>
            <a:spcAft>
              <a:spcPct val="35000"/>
            </a:spcAft>
          </a:pPr>
          <a:r>
            <a:rPr lang="tr-TR" sz="4400" kern="1200" dirty="0" err="1" smtClean="0">
              <a:latin typeface="Bebas Neue" panose="020B0606020202050201" pitchFamily="34" charset="-94"/>
            </a:rPr>
            <a:t>Partnerships</a:t>
          </a:r>
          <a:endParaRPr lang="en-US" sz="4400" kern="1200" dirty="0">
            <a:latin typeface="Bebas Neue" panose="020B0606020202050201" pitchFamily="34" charset="-94"/>
          </a:endParaRPr>
        </a:p>
      </dsp:txBody>
      <dsp:txXfrm>
        <a:off x="8748301" y="969916"/>
        <a:ext cx="2695602" cy="1749424"/>
      </dsp:txXfrm>
    </dsp:sp>
    <dsp:sp modelId="{CFB2464E-E5D8-4F57-9D3F-A7AC5D931917}">
      <dsp:nvSpPr>
        <dsp:cNvPr id="0" name=""/>
        <dsp:cNvSpPr/>
      </dsp:nvSpPr>
      <dsp:spPr>
        <a:xfrm>
          <a:off x="11881260" y="969916"/>
          <a:ext cx="4373562" cy="1749424"/>
        </a:xfrm>
        <a:prstGeom prst="chevron">
          <a:avLst/>
        </a:prstGeom>
        <a:solidFill>
          <a:schemeClr val="tx1">
            <a:lumMod val="85000"/>
            <a:lumOff val="1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lvl="0" algn="ctr" defTabSz="1955800">
            <a:lnSpc>
              <a:spcPct val="90000"/>
            </a:lnSpc>
            <a:spcBef>
              <a:spcPct val="0"/>
            </a:spcBef>
            <a:spcAft>
              <a:spcPct val="35000"/>
            </a:spcAft>
          </a:pPr>
          <a:r>
            <a:rPr lang="tr-TR" sz="4400" kern="1200" dirty="0" err="1" smtClean="0">
              <a:latin typeface="Bebas Neue" panose="020B0606020202050201" pitchFamily="34" charset="-94"/>
            </a:rPr>
            <a:t>expos</a:t>
          </a:r>
          <a:endParaRPr lang="en-US" sz="4400" kern="1200" dirty="0">
            <a:latin typeface="Bebas Neue" panose="020B0606020202050201" pitchFamily="34" charset="-94"/>
          </a:endParaRPr>
        </a:p>
      </dsp:txBody>
      <dsp:txXfrm>
        <a:off x="12755972" y="969916"/>
        <a:ext cx="2624138" cy="17494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51A69-C562-4FC5-92DC-994CDC1376A2}" type="datetimeFigureOut">
              <a:rPr lang="en-US" smtClean="0"/>
              <a:t>3/14/17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47B73-6B03-4EF3-AD40-683CE00DABF6}" type="slidenum">
              <a:rPr lang="en-US" smtClean="0"/>
              <a:t>‹#›</a:t>
            </a:fld>
            <a:endParaRPr lang="en-US"/>
          </a:p>
        </p:txBody>
      </p:sp>
    </p:spTree>
    <p:extLst>
      <p:ext uri="{BB962C8B-B14F-4D97-AF65-F5344CB8AC3E}">
        <p14:creationId xmlns:p14="http://schemas.microsoft.com/office/powerpoint/2010/main" val="1300632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20F2AF2-EA92-44F8-853B-5E3554E36C48}"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324480804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0F2AF2-EA92-44F8-853B-5E3554E36C48}"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262527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0F2AF2-EA92-44F8-853B-5E3554E36C48}"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02341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0F2AF2-EA92-44F8-853B-5E3554E36C48}"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2030080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0F2AF2-EA92-44F8-853B-5E3554E36C48}"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2026334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0F2AF2-EA92-44F8-853B-5E3554E36C48}" type="datetimeFigureOut">
              <a:rPr lang="en-US" smtClean="0"/>
              <a:t>3/14/17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1619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0F2AF2-EA92-44F8-853B-5E3554E36C48}" type="datetimeFigureOut">
              <a:rPr lang="en-US" smtClean="0"/>
              <a:t>3/14/17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40690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0F2AF2-EA92-44F8-853B-5E3554E36C48}" type="datetimeFigureOut">
              <a:rPr lang="en-US" smtClean="0"/>
              <a:t>3/14/17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045409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0F2AF2-EA92-44F8-853B-5E3554E36C48}" type="datetimeFigureOut">
              <a:rPr lang="en-US" smtClean="0"/>
              <a:t>3/14/17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09728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0F2AF2-EA92-44F8-853B-5E3554E36C48}" type="datetimeFigureOut">
              <a:rPr lang="en-US" smtClean="0"/>
              <a:t>3/14/17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334450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0F2AF2-EA92-44F8-853B-5E3554E36C48}" type="datetimeFigureOut">
              <a:rPr lang="en-US" smtClean="0"/>
              <a:t>3/14/17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36424266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20F2AF2-EA92-44F8-853B-5E3554E36C48}" type="datetimeFigureOut">
              <a:rPr lang="en-US" smtClean="0"/>
              <a:t>3/14/17</a:t>
            </a:fld>
            <a:endParaRPr lang="en-US"/>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C7575539-BFBE-477A-BDB6-9CA7B44D81A5}" type="slidenum">
              <a:rPr lang="en-US" smtClean="0"/>
              <a:t>‹#›</a:t>
            </a:fld>
            <a:endParaRPr lang="en-US"/>
          </a:p>
        </p:txBody>
      </p:sp>
    </p:spTree>
    <p:extLst>
      <p:ext uri="{BB962C8B-B14F-4D97-AF65-F5344CB8AC3E}">
        <p14:creationId xmlns:p14="http://schemas.microsoft.com/office/powerpoint/2010/main" val="2679246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JPG"/><Relationship Id="rId6" Type="http://schemas.openxmlformats.org/officeDocument/2006/relationships/image" Target="../media/image21.jpg"/><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emf"/><Relationship Id="rId3"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gif"/><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tiff"/><Relationship Id="rId6"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hyperlink" Target="ttps://blackmp.tech/testimonia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0545043"/>
            <a:ext cx="24384000" cy="2726871"/>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C8698"/>
              </a:solidFill>
              <a:latin typeface="Bebas Neue" panose="020B0606020202050201" pitchFamily="34" charset="-94"/>
            </a:endParaRPr>
          </a:p>
        </p:txBody>
      </p:sp>
      <p:sp>
        <p:nvSpPr>
          <p:cNvPr id="8" name="TextBox 7"/>
          <p:cNvSpPr txBox="1"/>
          <p:nvPr/>
        </p:nvSpPr>
        <p:spPr>
          <a:xfrm>
            <a:off x="1567544" y="11092872"/>
            <a:ext cx="8392888" cy="1631216"/>
          </a:xfrm>
          <a:prstGeom prst="rect">
            <a:avLst/>
          </a:prstGeom>
          <a:noFill/>
        </p:spPr>
        <p:txBody>
          <a:bodyPr wrap="square" rtlCol="0">
            <a:spAutoFit/>
          </a:bodyPr>
          <a:lstStyle/>
          <a:p>
            <a:r>
              <a:rPr lang="en-US" sz="10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Food </a:t>
            </a:r>
            <a:r>
              <a:rPr lang="en-US" sz="10000" spc="10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For Athletes</a:t>
            </a:r>
            <a:endParaRPr lang="en-US" sz="10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17" name="TextBox 16"/>
          <p:cNvSpPr txBox="1"/>
          <p:nvPr/>
        </p:nvSpPr>
        <p:spPr>
          <a:xfrm>
            <a:off x="10091066" y="11554535"/>
            <a:ext cx="11240392" cy="707886"/>
          </a:xfrm>
          <a:prstGeom prst="rect">
            <a:avLst/>
          </a:prstGeom>
          <a:noFill/>
        </p:spPr>
        <p:txBody>
          <a:bodyPr wrap="square" rtlCol="0">
            <a:spAutoFit/>
          </a:bodyPr>
          <a:lstStyle/>
          <a:p>
            <a:r>
              <a:rPr lang="tr-TR" sz="4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“I’m </a:t>
            </a:r>
            <a:r>
              <a:rPr lang="tr-TR" sz="4000" spc="100" dirty="0" err="1"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completely</a:t>
            </a:r>
            <a:r>
              <a:rPr lang="tr-TR" sz="4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 </a:t>
            </a:r>
            <a:r>
              <a:rPr lang="tr-TR" sz="4000" spc="100" dirty="0" err="1"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hooked</a:t>
            </a:r>
            <a:r>
              <a:rPr lang="tr-TR" sz="4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 - </a:t>
            </a:r>
            <a:r>
              <a:rPr lang="tr-TR" sz="4000" spc="100" dirty="0" err="1"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Lorenzo</a:t>
            </a:r>
            <a:r>
              <a:rPr lang="tr-TR" sz="4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 </a:t>
            </a:r>
            <a:r>
              <a:rPr lang="tr-TR" sz="4000" spc="100" dirty="0" err="1"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Neal</a:t>
            </a:r>
            <a:r>
              <a:rPr lang="tr-TR" sz="4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 </a:t>
            </a:r>
            <a:r>
              <a:rPr lang="tr-TR" sz="4000" spc="100" dirty="0" err="1"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ex</a:t>
            </a:r>
            <a:r>
              <a:rPr lang="tr-TR" sz="4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 </a:t>
            </a:r>
            <a:r>
              <a:rPr lang="tr-TR" sz="4000" spc="100" dirty="0" err="1"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nfl</a:t>
            </a:r>
            <a:r>
              <a:rPr lang="tr-TR" sz="4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 </a:t>
            </a:r>
            <a:r>
              <a:rPr lang="tr-TR" sz="4000" spc="100" dirty="0" err="1"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superstar</a:t>
            </a:r>
            <a:endParaRPr lang="en-US" sz="4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cxnSp>
        <p:nvCxnSpPr>
          <p:cNvPr id="4" name="Straight Connector 3"/>
          <p:cNvCxnSpPr/>
          <p:nvPr/>
        </p:nvCxnSpPr>
        <p:spPr>
          <a:xfrm>
            <a:off x="9960432" y="11121843"/>
            <a:ext cx="0" cy="157327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5136" y="943093"/>
            <a:ext cx="8592457" cy="8592457"/>
          </a:xfrm>
          <a:prstGeom prst="rect">
            <a:avLst/>
          </a:prstGeom>
        </p:spPr>
      </p:pic>
    </p:spTree>
    <p:extLst>
      <p:ext uri="{BB962C8B-B14F-4D97-AF65-F5344CB8AC3E}">
        <p14:creationId xmlns:p14="http://schemas.microsoft.com/office/powerpoint/2010/main" val="68328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258951" y="2232255"/>
            <a:ext cx="7844478" cy="16195"/>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sp>
        <p:nvSpPr>
          <p:cNvPr id="19" name="TextBox 18"/>
          <p:cNvSpPr txBox="1"/>
          <p:nvPr/>
        </p:nvSpPr>
        <p:spPr>
          <a:xfrm>
            <a:off x="3169057" y="1204036"/>
            <a:ext cx="7934372" cy="1107996"/>
          </a:xfrm>
          <a:prstGeom prst="rect">
            <a:avLst/>
          </a:prstGeom>
          <a:noFill/>
        </p:spPr>
        <p:txBody>
          <a:bodyPr wrap="square" rtlCol="0">
            <a:spAutoFit/>
          </a:bodyPr>
          <a:lstStyle/>
          <a:p>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Marketing </a:t>
            </a:r>
            <a:r>
              <a:rPr lang="tr-TR" sz="6600" spc="10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&amp; Distribution</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graphicFrame>
        <p:nvGraphicFramePr>
          <p:cNvPr id="2" name="Diagram 1"/>
          <p:cNvGraphicFramePr/>
          <p:nvPr>
            <p:extLst>
              <p:ext uri="{D42A27DB-BD31-4B8C-83A1-F6EECF244321}">
                <p14:modId xmlns:p14="http://schemas.microsoft.com/office/powerpoint/2010/main" val="2095403852"/>
              </p:ext>
            </p:extLst>
          </p:nvPr>
        </p:nvGraphicFramePr>
        <p:xfrm>
          <a:off x="4064000" y="3231436"/>
          <a:ext cx="16256000" cy="3689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p:cNvSpPr txBox="1"/>
          <p:nvPr/>
        </p:nvSpPr>
        <p:spPr>
          <a:xfrm>
            <a:off x="4334374" y="6309533"/>
            <a:ext cx="3492639" cy="7402026"/>
          </a:xfrm>
          <a:prstGeom prst="rect">
            <a:avLst/>
          </a:prstGeom>
          <a:noFill/>
        </p:spPr>
        <p:txBody>
          <a:bodyPr wrap="square" rtlCol="0">
            <a:spAutoFit/>
          </a:bodyPr>
          <a:lstStyle/>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Optimize our website performance. Increase our reach on social media and increase customer engagement. </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Invest profitably in digital advertising channels such as Facebook Ads, YouTube Ads and Google Ads.</a:t>
            </a:r>
          </a:p>
          <a:p>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Increase our Amazon Sales by increasing visibility through our rankings. </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12112418" y="6309533"/>
            <a:ext cx="3492639" cy="1631216"/>
          </a:xfrm>
          <a:prstGeom prst="rect">
            <a:avLst/>
          </a:prstGeom>
          <a:noFill/>
        </p:spPr>
        <p:txBody>
          <a:bodyPr wrap="square" rtlCol="0">
            <a:spAutoFit/>
          </a:bodyPr>
          <a:lstStyle/>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Licensing deals, private label for the formulas and ingredients. </a:t>
            </a:r>
          </a:p>
        </p:txBody>
      </p:sp>
      <p:sp>
        <p:nvSpPr>
          <p:cNvPr id="17" name="TextBox 16"/>
          <p:cNvSpPr txBox="1"/>
          <p:nvPr/>
        </p:nvSpPr>
        <p:spPr>
          <a:xfrm>
            <a:off x="16293324" y="6309533"/>
            <a:ext cx="3492639" cy="2400657"/>
          </a:xfrm>
          <a:prstGeom prst="rect">
            <a:avLst/>
          </a:prstGeom>
          <a:noFill/>
        </p:spPr>
        <p:txBody>
          <a:bodyPr wrap="square" rtlCol="0">
            <a:spAutoFit/>
          </a:bodyPr>
          <a:lstStyle/>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Increase deal flow for joint-venture and licensing opportunities by attending national expos.</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p:cNvSpPr txBox="1"/>
          <p:nvPr/>
        </p:nvSpPr>
        <p:spPr>
          <a:xfrm>
            <a:off x="8158283" y="5924813"/>
            <a:ext cx="3638330" cy="3170099"/>
          </a:xfrm>
          <a:prstGeom prst="rect">
            <a:avLst/>
          </a:prstGeom>
          <a:noFill/>
        </p:spPr>
        <p:txBody>
          <a:bodyPr wrap="square" rtlCol="0">
            <a:spAutoFit/>
          </a:bodyPr>
          <a:lstStyle/>
          <a:p>
            <a:pPr algn="ct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Direct contact to increase our presence in more locations through national </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retailers, </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convenience</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grocery, </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Drug, </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and </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Nutritional </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Stores. </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784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258951" y="2232255"/>
            <a:ext cx="4937992" cy="16195"/>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69058" y="1204036"/>
            <a:ext cx="5777234" cy="1107996"/>
          </a:xfrm>
          <a:prstGeom prst="rect">
            <a:avLst/>
          </a:prstGeom>
          <a:noFill/>
        </p:spPr>
        <p:txBody>
          <a:bodyPr wrap="square" rtlCol="0">
            <a:spAutoFit/>
          </a:bodyPr>
          <a:lstStyle/>
          <a:p>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Competition</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6" name="Rectangle 25"/>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sp>
        <p:nvSpPr>
          <p:cNvPr id="28" name="Rectangle 27"/>
          <p:cNvSpPr/>
          <p:nvPr/>
        </p:nvSpPr>
        <p:spPr>
          <a:xfrm>
            <a:off x="1279633" y="7404383"/>
            <a:ext cx="3410918" cy="341091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702098" y="7404383"/>
            <a:ext cx="3410918" cy="341091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028221" y="7417916"/>
            <a:ext cx="3410918" cy="341091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1461677" y="8571231"/>
            <a:ext cx="2777518" cy="1431161"/>
          </a:xfrm>
          <a:prstGeom prst="rect">
            <a:avLst/>
          </a:prstGeom>
          <a:noFill/>
        </p:spPr>
        <p:txBody>
          <a:bodyPr wrap="square" rtlCol="0">
            <a:spAutoFit/>
          </a:bodyPr>
          <a:lstStyle/>
          <a:p>
            <a:pPr algn="ctr"/>
            <a:r>
              <a:rPr lang="en-US" sz="32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TRACE  </a:t>
            </a:r>
            <a:r>
              <a:rPr lang="en-US" sz="3200" b="1"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Blackwater</a:t>
            </a:r>
            <a:endParaRPr lang="en-US" sz="32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23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p:cNvSpPr txBox="1"/>
          <p:nvPr/>
        </p:nvSpPr>
        <p:spPr>
          <a:xfrm>
            <a:off x="6085556" y="8817454"/>
            <a:ext cx="2777518" cy="584775"/>
          </a:xfrm>
          <a:prstGeom prst="rect">
            <a:avLst/>
          </a:prstGeom>
          <a:noFill/>
        </p:spPr>
        <p:txBody>
          <a:bodyPr wrap="square" rtlCol="0">
            <a:spAutoFit/>
          </a:bodyPr>
          <a:lstStyle/>
          <a:p>
            <a:pPr algn="ctr"/>
            <a:r>
              <a:rPr lang="en-US" sz="32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BLK</a:t>
            </a:r>
            <a:r>
              <a:rPr lang="en-US" sz="23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tr-TR" sz="23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p:cNvSpPr txBox="1"/>
          <p:nvPr/>
        </p:nvSpPr>
        <p:spPr>
          <a:xfrm>
            <a:off x="10475444" y="8830987"/>
            <a:ext cx="2777518" cy="584775"/>
          </a:xfrm>
          <a:prstGeom prst="rect">
            <a:avLst/>
          </a:prstGeom>
          <a:noFill/>
        </p:spPr>
        <p:txBody>
          <a:bodyPr wrap="square" rtlCol="0">
            <a:spAutoFit/>
          </a:bodyPr>
          <a:lstStyle/>
          <a:p>
            <a:pPr algn="ctr"/>
            <a:r>
              <a:rPr lang="en-US" sz="3200" b="1"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Fulhum</a:t>
            </a:r>
            <a:r>
              <a:rPr lang="en-US" sz="23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tr-TR" sz="23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310" y="3301909"/>
            <a:ext cx="4121563" cy="38413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957" y="2646981"/>
            <a:ext cx="3064909" cy="4628893"/>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7627" r="3536" b="8301"/>
          <a:stretch/>
        </p:blipFill>
        <p:spPr>
          <a:xfrm>
            <a:off x="9608492" y="2783476"/>
            <a:ext cx="3441729" cy="4355902"/>
          </a:xfrm>
          <a:prstGeom prst="rect">
            <a:avLst/>
          </a:prstGeom>
        </p:spPr>
      </p:pic>
      <p:sp>
        <p:nvSpPr>
          <p:cNvPr id="15" name="Rectangle 14"/>
          <p:cNvSpPr/>
          <p:nvPr/>
        </p:nvSpPr>
        <p:spPr>
          <a:xfrm>
            <a:off x="14446854" y="7417916"/>
            <a:ext cx="3410918" cy="341091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221772" y="7417916"/>
            <a:ext cx="3410918" cy="341091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23130" y="2961920"/>
            <a:ext cx="2058365" cy="4155699"/>
          </a:xfrm>
          <a:prstGeom prst="rect">
            <a:avLst/>
          </a:prstGeom>
        </p:spPr>
      </p:pic>
      <p:sp>
        <p:nvSpPr>
          <p:cNvPr id="18" name="TextBox 17"/>
          <p:cNvSpPr txBox="1"/>
          <p:nvPr/>
        </p:nvSpPr>
        <p:spPr>
          <a:xfrm>
            <a:off x="14871338" y="8830987"/>
            <a:ext cx="2777518" cy="584775"/>
          </a:xfrm>
          <a:prstGeom prst="rect">
            <a:avLst/>
          </a:prstGeom>
          <a:noFill/>
        </p:spPr>
        <p:txBody>
          <a:bodyPr wrap="square" rtlCol="0">
            <a:spAutoFit/>
          </a:bodyPr>
          <a:lstStyle/>
          <a:p>
            <a:pPr algn="ctr"/>
            <a:r>
              <a:rPr lang="en-US" sz="32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Gatorade</a:t>
            </a:r>
            <a:endParaRPr lang="tr-TR" sz="23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88749" y="2947735"/>
            <a:ext cx="2076964" cy="4153928"/>
          </a:xfrm>
          <a:prstGeom prst="rect">
            <a:avLst/>
          </a:prstGeom>
        </p:spPr>
      </p:pic>
      <p:sp>
        <p:nvSpPr>
          <p:cNvPr id="21" name="TextBox 20"/>
          <p:cNvSpPr txBox="1"/>
          <p:nvPr/>
        </p:nvSpPr>
        <p:spPr>
          <a:xfrm>
            <a:off x="19577126" y="8571231"/>
            <a:ext cx="2777518" cy="1077218"/>
          </a:xfrm>
          <a:prstGeom prst="rect">
            <a:avLst/>
          </a:prstGeom>
          <a:noFill/>
        </p:spPr>
        <p:txBody>
          <a:bodyPr wrap="square" rtlCol="0">
            <a:spAutoFit/>
          </a:bodyPr>
          <a:lstStyle/>
          <a:p>
            <a:pPr algn="ctr"/>
            <a:r>
              <a:rPr lang="en-US" sz="32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5-Hour Energy</a:t>
            </a:r>
            <a:endParaRPr lang="tr-TR" sz="23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666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p:cNvCxnSpPr/>
          <p:nvPr/>
        </p:nvCxnSpPr>
        <p:spPr>
          <a:xfrm>
            <a:off x="3169057" y="4588144"/>
            <a:ext cx="6200078"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69057" y="3165130"/>
            <a:ext cx="6124381" cy="1107996"/>
          </a:xfrm>
          <a:prstGeom prst="rect">
            <a:avLst/>
          </a:prstGeom>
          <a:noFill/>
        </p:spPr>
        <p:txBody>
          <a:bodyPr wrap="square" rtlCol="0">
            <a:spAutoFit/>
          </a:bodyPr>
          <a:lstStyle/>
          <a:p>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Probiotics</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15" name="TextBox 14"/>
          <p:cNvSpPr txBox="1"/>
          <p:nvPr/>
        </p:nvSpPr>
        <p:spPr>
          <a:xfrm>
            <a:off x="14941962" y="3228318"/>
            <a:ext cx="6124381" cy="1107996"/>
          </a:xfrm>
          <a:prstGeom prst="rect">
            <a:avLst/>
          </a:prstGeom>
          <a:noFill/>
        </p:spPr>
        <p:txBody>
          <a:bodyPr wrap="square" rtlCol="0">
            <a:spAutoFit/>
          </a:bodyPr>
          <a:lstStyle/>
          <a:p>
            <a:pPr algn="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USDA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Certified</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cxnSp>
        <p:nvCxnSpPr>
          <p:cNvPr id="16" name="Straight Connector 15"/>
          <p:cNvCxnSpPr/>
          <p:nvPr/>
        </p:nvCxnSpPr>
        <p:spPr>
          <a:xfrm>
            <a:off x="14740423" y="4550594"/>
            <a:ext cx="6200078"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941962" y="5126972"/>
            <a:ext cx="6358578" cy="2015936"/>
          </a:xfrm>
          <a:prstGeom prst="rect">
            <a:avLst/>
          </a:prstGeom>
          <a:noFill/>
        </p:spPr>
        <p:txBody>
          <a:bodyPr wrap="square" rtlCol="0">
            <a:spAutoFit/>
          </a:bodyPr>
          <a:lstStyle/>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Our products have been USDA certified, which  gives our company credibility in the market place and peace of mind to our customers.  </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cxnSp>
        <p:nvCxnSpPr>
          <p:cNvPr id="35" name="Straight Connector 34"/>
          <p:cNvCxnSpPr/>
          <p:nvPr/>
        </p:nvCxnSpPr>
        <p:spPr>
          <a:xfrm>
            <a:off x="3233567" y="9212386"/>
            <a:ext cx="6200078"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179701" y="9401551"/>
            <a:ext cx="6358578" cy="2015936"/>
          </a:xfrm>
          <a:prstGeom prst="rect">
            <a:avLst/>
          </a:prstGeom>
          <a:noFill/>
        </p:spPr>
        <p:txBody>
          <a:bodyPr wrap="square" rtlCol="0">
            <a:spAutoFit/>
          </a:bodyPr>
          <a:lstStyle/>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All our ingredients are 100% organic, taken directly from the soil with no sugars, no artificial flavors,, no chemicals, no </a:t>
            </a:r>
            <a:r>
              <a:rPr lang="en-US" sz="2500" dirty="0" err="1"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preservatifs</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no artificial PH levels, and no calories. </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p:cNvSpPr txBox="1"/>
          <p:nvPr/>
        </p:nvSpPr>
        <p:spPr>
          <a:xfrm>
            <a:off x="3271415" y="7915226"/>
            <a:ext cx="6124381" cy="1107996"/>
          </a:xfrm>
          <a:prstGeom prst="rect">
            <a:avLst/>
          </a:prstGeom>
          <a:noFill/>
        </p:spPr>
        <p:txBody>
          <a:bodyPr wrap="square" rtlCol="0">
            <a:spAutoFit/>
          </a:bodyPr>
          <a:lstStyle/>
          <a:p>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100%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Organic</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9" name="TextBox 38"/>
          <p:cNvSpPr txBox="1"/>
          <p:nvPr/>
        </p:nvSpPr>
        <p:spPr>
          <a:xfrm>
            <a:off x="14941962" y="7836021"/>
            <a:ext cx="6124381" cy="1107996"/>
          </a:xfrm>
          <a:prstGeom prst="rect">
            <a:avLst/>
          </a:prstGeom>
          <a:noFill/>
        </p:spPr>
        <p:txBody>
          <a:bodyPr wrap="square" rtlCol="0">
            <a:spAutoFit/>
          </a:bodyPr>
          <a:lstStyle/>
          <a:p>
            <a:pPr algn="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all-in-1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Powder</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cxnSp>
        <p:nvCxnSpPr>
          <p:cNvPr id="40" name="Straight Connector 39"/>
          <p:cNvCxnSpPr/>
          <p:nvPr/>
        </p:nvCxnSpPr>
        <p:spPr>
          <a:xfrm>
            <a:off x="14765807" y="9121193"/>
            <a:ext cx="6200078"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531610" y="9447717"/>
            <a:ext cx="6534733" cy="3939540"/>
          </a:xfrm>
          <a:prstGeom prst="rect">
            <a:avLst/>
          </a:prstGeom>
          <a:noFill/>
        </p:spPr>
        <p:txBody>
          <a:bodyPr wrap="square" rtlCol="0">
            <a:spAutoFit/>
          </a:bodyPr>
          <a:lstStyle/>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While our competitors offer bottled water we also offer our popular “All in 1” powder which allows consumers to create their own water or add to other beverages. </a:t>
            </a:r>
          </a:p>
          <a:p>
            <a:pPr algn="just"/>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This </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powder also contains </a:t>
            </a:r>
            <a:endPar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500" dirty="0" err="1"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Fulvic</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and </a:t>
            </a:r>
            <a:r>
              <a:rPr lang="en-US" sz="2500" dirty="0" err="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Humic</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minerals (77+ trace minerals) as well as SBO (Soil Based Organism) probiotics, all USDA Organic Certified and </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with a </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pH of 10</a:t>
            </a:r>
          </a:p>
        </p:txBody>
      </p:sp>
      <p:sp>
        <p:nvSpPr>
          <p:cNvPr id="24" name="TextBox 23"/>
          <p:cNvSpPr txBox="1"/>
          <p:nvPr/>
        </p:nvSpPr>
        <p:spPr>
          <a:xfrm>
            <a:off x="3169057" y="1269862"/>
            <a:ext cx="7281229" cy="1107996"/>
          </a:xfrm>
          <a:prstGeom prst="rect">
            <a:avLst/>
          </a:prstGeom>
          <a:noFill/>
        </p:spPr>
        <p:txBody>
          <a:bodyPr wrap="square" rtlCol="0">
            <a:spAutoFit/>
          </a:bodyPr>
          <a:lstStyle/>
          <a:p>
            <a:r>
              <a:rPr lang="en-US"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How are we better?</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cxnSp>
        <p:nvCxnSpPr>
          <p:cNvPr id="25" name="Straight Connector 24"/>
          <p:cNvCxnSpPr/>
          <p:nvPr/>
        </p:nvCxnSpPr>
        <p:spPr>
          <a:xfrm flipV="1">
            <a:off x="3233567" y="2396944"/>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169057" y="2393895"/>
            <a:ext cx="8236363" cy="19244"/>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33567" y="4877566"/>
            <a:ext cx="6358578" cy="2400657"/>
          </a:xfrm>
          <a:prstGeom prst="rect">
            <a:avLst/>
          </a:prstGeom>
          <a:noFill/>
        </p:spPr>
        <p:txBody>
          <a:bodyPr wrap="square" rtlCol="0">
            <a:spAutoFit/>
          </a:bodyPr>
          <a:lstStyle/>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 addition to the </a:t>
            </a:r>
            <a:r>
              <a:rPr lang="en-US" sz="2500" dirty="0" err="1"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Humic</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and </a:t>
            </a:r>
            <a:r>
              <a:rPr lang="en-US" sz="2500" dirty="0" err="1"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Fulvic</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minerals, our products also contain probiotics, which are known for their tremendous health benefits</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and positive impact on the immune system.</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7061" y="4638345"/>
            <a:ext cx="4510314" cy="4510314"/>
          </a:xfrm>
          <a:prstGeom prst="rect">
            <a:avLst/>
          </a:prstGeom>
        </p:spPr>
      </p:pic>
    </p:spTree>
    <p:extLst>
      <p:ext uri="{BB962C8B-B14F-4D97-AF65-F5344CB8AC3E}">
        <p14:creationId xmlns:p14="http://schemas.microsoft.com/office/powerpoint/2010/main" val="11696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2248450"/>
            <a:ext cx="6200078"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cxnSp>
        <p:nvCxnSpPr>
          <p:cNvPr id="18" name="Straight Connector 17"/>
          <p:cNvCxnSpPr/>
          <p:nvPr/>
        </p:nvCxnSpPr>
        <p:spPr>
          <a:xfrm flipV="1">
            <a:off x="12188430" y="6124649"/>
            <a:ext cx="22039" cy="7591352"/>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69057" y="1204036"/>
            <a:ext cx="8101917" cy="1107996"/>
          </a:xfrm>
          <a:prstGeom prst="rect">
            <a:avLst/>
          </a:prstGeom>
          <a:noFill/>
        </p:spPr>
        <p:txBody>
          <a:bodyPr wrap="square" rtlCol="0">
            <a:spAutoFit/>
          </a:bodyPr>
          <a:lstStyle/>
          <a:p>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Milestones</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97" name="Oval 96"/>
          <p:cNvSpPr/>
          <p:nvPr/>
        </p:nvSpPr>
        <p:spPr>
          <a:xfrm>
            <a:off x="11215200" y="4519361"/>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792993" y="4920876"/>
            <a:ext cx="755440" cy="1323439"/>
          </a:xfrm>
          <a:prstGeom prst="rect">
            <a:avLst/>
          </a:prstGeom>
          <a:noFill/>
        </p:spPr>
        <p:txBody>
          <a:bodyPr wrap="square" rtlCol="0">
            <a:spAutoFit/>
          </a:bodyPr>
          <a:lstStyle/>
          <a:p>
            <a:pPr algn="ctr"/>
            <a:r>
              <a:rPr lang="tr-TR" sz="8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1</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 name="Rectangle 1"/>
          <p:cNvSpPr/>
          <p:nvPr/>
        </p:nvSpPr>
        <p:spPr>
          <a:xfrm>
            <a:off x="13848936" y="3935990"/>
            <a:ext cx="4782679" cy="2677656"/>
          </a:xfrm>
          <a:prstGeom prst="rect">
            <a:avLst/>
          </a:prstGeom>
        </p:spPr>
        <p:txBody>
          <a:bodyPr wrap="square">
            <a:spAutoFit/>
          </a:bodyPr>
          <a:lstStyle/>
          <a:p>
            <a:r>
              <a:rPr lang="en-US" sz="2800" dirty="0">
                <a:solidFill>
                  <a:schemeClr val="bg2">
                    <a:lumMod val="50000"/>
                  </a:schemeClr>
                </a:solidFill>
              </a:rPr>
              <a:t>Initial research and studies of the combination of </a:t>
            </a:r>
            <a:r>
              <a:rPr lang="en-US" sz="2800" dirty="0" err="1">
                <a:solidFill>
                  <a:schemeClr val="bg2">
                    <a:lumMod val="50000"/>
                  </a:schemeClr>
                </a:solidFill>
              </a:rPr>
              <a:t>humic</a:t>
            </a:r>
            <a:r>
              <a:rPr lang="en-US" sz="2800" dirty="0">
                <a:solidFill>
                  <a:schemeClr val="bg2">
                    <a:lumMod val="50000"/>
                  </a:schemeClr>
                </a:solidFill>
              </a:rPr>
              <a:t> and </a:t>
            </a:r>
            <a:r>
              <a:rPr lang="en-US" sz="2800" dirty="0" err="1">
                <a:solidFill>
                  <a:schemeClr val="bg2">
                    <a:lumMod val="50000"/>
                  </a:schemeClr>
                </a:solidFill>
              </a:rPr>
              <a:t>fulvic</a:t>
            </a:r>
            <a:r>
              <a:rPr lang="en-US" sz="2800" dirty="0">
                <a:solidFill>
                  <a:schemeClr val="bg2">
                    <a:lumMod val="50000"/>
                  </a:schemeClr>
                </a:solidFill>
              </a:rPr>
              <a:t> trace </a:t>
            </a:r>
            <a:r>
              <a:rPr lang="en-US" sz="2800" dirty="0" smtClean="0">
                <a:solidFill>
                  <a:schemeClr val="bg2">
                    <a:lumMod val="50000"/>
                  </a:schemeClr>
                </a:solidFill>
              </a:rPr>
              <a:t>minerals with </a:t>
            </a:r>
            <a:r>
              <a:rPr lang="en-US" sz="2800" dirty="0">
                <a:solidFill>
                  <a:schemeClr val="bg2">
                    <a:lumMod val="50000"/>
                  </a:schemeClr>
                </a:solidFill>
              </a:rPr>
              <a:t>probiotics applicable to human consumption for Foods For </a:t>
            </a:r>
            <a:r>
              <a:rPr lang="en-US" sz="2800" dirty="0" smtClean="0">
                <a:solidFill>
                  <a:schemeClr val="bg2">
                    <a:lumMod val="50000"/>
                  </a:schemeClr>
                </a:solidFill>
              </a:rPr>
              <a:t>Athletes/</a:t>
            </a:r>
            <a:r>
              <a:rPr lang="en-US" sz="2800" dirty="0" err="1" smtClean="0">
                <a:solidFill>
                  <a:schemeClr val="bg2">
                    <a:lumMod val="50000"/>
                  </a:schemeClr>
                </a:solidFill>
              </a:rPr>
              <a:t>Blackmp</a:t>
            </a:r>
            <a:r>
              <a:rPr lang="en-US" sz="2800" dirty="0" smtClean="0">
                <a:solidFill>
                  <a:schemeClr val="bg2">
                    <a:lumMod val="50000"/>
                  </a:schemeClr>
                </a:solidFill>
              </a:rPr>
              <a:t>.</a:t>
            </a:r>
            <a:endParaRPr lang="en-US" sz="2800" dirty="0">
              <a:solidFill>
                <a:schemeClr val="bg2">
                  <a:lumMod val="50000"/>
                </a:schemeClr>
              </a:solidFill>
            </a:endParaRPr>
          </a:p>
        </p:txBody>
      </p:sp>
      <p:sp>
        <p:nvSpPr>
          <p:cNvPr id="37" name="Oval 36"/>
          <p:cNvSpPr/>
          <p:nvPr/>
        </p:nvSpPr>
        <p:spPr>
          <a:xfrm>
            <a:off x="11215200" y="8862562"/>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1832749" y="9264077"/>
            <a:ext cx="755440" cy="1323439"/>
          </a:xfrm>
          <a:prstGeom prst="rect">
            <a:avLst/>
          </a:prstGeom>
          <a:noFill/>
        </p:spPr>
        <p:txBody>
          <a:bodyPr wrap="square" rtlCol="0">
            <a:spAutoFit/>
          </a:bodyPr>
          <a:lstStyle/>
          <a:p>
            <a:pPr algn="ctr"/>
            <a:r>
              <a:rPr lang="tr-TR"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rPr>
              <a:t>2</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9" name="TextBox 38"/>
          <p:cNvSpPr txBox="1"/>
          <p:nvPr/>
        </p:nvSpPr>
        <p:spPr>
          <a:xfrm>
            <a:off x="6171703" y="5163790"/>
            <a:ext cx="4572000" cy="677108"/>
          </a:xfrm>
          <a:prstGeom prst="rect">
            <a:avLst/>
          </a:prstGeom>
          <a:noFill/>
        </p:spPr>
        <p:txBody>
          <a:bodyPr wrap="square" rtlCol="0">
            <a:spAutoFit/>
          </a:bodyPr>
          <a:lstStyle/>
          <a:p>
            <a:pPr algn="r"/>
            <a:r>
              <a:rPr lang="tr-TR"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2012 </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Idea</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inception</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40" name="Rectangle 39"/>
          <p:cNvSpPr/>
          <p:nvPr/>
        </p:nvSpPr>
        <p:spPr>
          <a:xfrm>
            <a:off x="5920680" y="8273720"/>
            <a:ext cx="4782679" cy="1815882"/>
          </a:xfrm>
          <a:prstGeom prst="rect">
            <a:avLst/>
          </a:prstGeom>
        </p:spPr>
        <p:txBody>
          <a:bodyPr wrap="square">
            <a:spAutoFit/>
          </a:bodyPr>
          <a:lstStyle/>
          <a:p>
            <a:r>
              <a:rPr lang="en-US" sz="2800" dirty="0">
                <a:solidFill>
                  <a:schemeClr val="bg2">
                    <a:lumMod val="50000"/>
                  </a:schemeClr>
                </a:solidFill>
              </a:rPr>
              <a:t>Flagship </a:t>
            </a:r>
            <a:r>
              <a:rPr lang="en-US" sz="2800" dirty="0" err="1">
                <a:solidFill>
                  <a:schemeClr val="bg2">
                    <a:lumMod val="50000"/>
                  </a:schemeClr>
                </a:solidFill>
              </a:rPr>
              <a:t>Blackmp</a:t>
            </a:r>
            <a:r>
              <a:rPr lang="en-US" sz="2800" dirty="0">
                <a:solidFill>
                  <a:schemeClr val="bg2">
                    <a:lumMod val="50000"/>
                  </a:schemeClr>
                </a:solidFill>
              </a:rPr>
              <a:t> Powder concentrate and ready to drink </a:t>
            </a:r>
            <a:r>
              <a:rPr lang="en-US" sz="2800" dirty="0" err="1">
                <a:solidFill>
                  <a:schemeClr val="bg2">
                    <a:lumMod val="50000"/>
                  </a:schemeClr>
                </a:solidFill>
              </a:rPr>
              <a:t>Blackmp</a:t>
            </a:r>
            <a:r>
              <a:rPr lang="en-US" sz="2800" dirty="0">
                <a:solidFill>
                  <a:schemeClr val="bg2">
                    <a:lumMod val="50000"/>
                  </a:schemeClr>
                </a:solidFill>
              </a:rPr>
              <a:t> Living Water is</a:t>
            </a:r>
          </a:p>
          <a:p>
            <a:r>
              <a:rPr lang="en-US" sz="2800" dirty="0" smtClean="0">
                <a:solidFill>
                  <a:schemeClr val="bg2">
                    <a:lumMod val="50000"/>
                  </a:schemeClr>
                </a:solidFill>
              </a:rPr>
              <a:t>Launched to the marketplace.</a:t>
            </a:r>
            <a:endParaRPr lang="en-US" sz="2800" dirty="0">
              <a:solidFill>
                <a:schemeClr val="bg2">
                  <a:lumMod val="50000"/>
                </a:schemeClr>
              </a:solidFill>
            </a:endParaRPr>
          </a:p>
        </p:txBody>
      </p:sp>
      <p:sp>
        <p:nvSpPr>
          <p:cNvPr id="41" name="TextBox 40"/>
          <p:cNvSpPr txBox="1"/>
          <p:nvPr/>
        </p:nvSpPr>
        <p:spPr>
          <a:xfrm>
            <a:off x="13848936" y="9581770"/>
            <a:ext cx="4572000" cy="677108"/>
          </a:xfrm>
          <a:prstGeom prst="rect">
            <a:avLst/>
          </a:prstGeom>
          <a:noFill/>
        </p:spPr>
        <p:txBody>
          <a:bodyPr wrap="square" rtlCol="0">
            <a:spAutoFit/>
          </a:bodyPr>
          <a:lstStyle/>
          <a:p>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2013</a:t>
            </a:r>
            <a:r>
              <a:rPr lang="en-US"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Blackmp</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launch</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7175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p:cNvCxnSpPr/>
          <p:nvPr/>
        </p:nvCxnSpPr>
        <p:spPr>
          <a:xfrm flipV="1">
            <a:off x="12148674" y="0"/>
            <a:ext cx="39820" cy="13716001"/>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11175444" y="1557500"/>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753237" y="1959015"/>
            <a:ext cx="755440" cy="1323439"/>
          </a:xfrm>
          <a:prstGeom prst="rect">
            <a:avLst/>
          </a:prstGeom>
          <a:noFill/>
        </p:spPr>
        <p:txBody>
          <a:bodyPr wrap="square" rtlCol="0">
            <a:spAutoFit/>
          </a:bodyPr>
          <a:lstStyle/>
          <a:p>
            <a:pPr algn="ctr"/>
            <a:r>
              <a:rPr lang="tr-TR"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rPr>
              <a:t>3</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 name="Rectangle 1"/>
          <p:cNvSpPr/>
          <p:nvPr/>
        </p:nvSpPr>
        <p:spPr>
          <a:xfrm>
            <a:off x="13809180" y="974129"/>
            <a:ext cx="5131963" cy="3970318"/>
          </a:xfrm>
          <a:prstGeom prst="rect">
            <a:avLst/>
          </a:prstGeom>
        </p:spPr>
        <p:txBody>
          <a:bodyPr wrap="square">
            <a:spAutoFit/>
          </a:bodyPr>
          <a:lstStyle/>
          <a:p>
            <a:r>
              <a:rPr lang="en-US" sz="2800" dirty="0">
                <a:solidFill>
                  <a:schemeClr val="bg2">
                    <a:lumMod val="50000"/>
                  </a:schemeClr>
                </a:solidFill>
              </a:rPr>
              <a:t>FFA/</a:t>
            </a:r>
            <a:r>
              <a:rPr lang="en-US" sz="2800" dirty="0" err="1">
                <a:solidFill>
                  <a:schemeClr val="bg2">
                    <a:lumMod val="50000"/>
                  </a:schemeClr>
                </a:solidFill>
              </a:rPr>
              <a:t>Blackmp</a:t>
            </a:r>
            <a:r>
              <a:rPr lang="en-US" sz="2800" dirty="0">
                <a:solidFill>
                  <a:schemeClr val="bg2">
                    <a:lumMod val="50000"/>
                  </a:schemeClr>
                </a:solidFill>
              </a:rPr>
              <a:t> acquires its first professional athlete </a:t>
            </a:r>
            <a:r>
              <a:rPr lang="en-US" sz="2800" dirty="0" smtClean="0">
                <a:solidFill>
                  <a:schemeClr val="bg2">
                    <a:lumMod val="50000"/>
                  </a:schemeClr>
                </a:solidFill>
              </a:rPr>
              <a:t>endorsements: Lorenzo </a:t>
            </a:r>
            <a:r>
              <a:rPr lang="en-US" sz="2800" dirty="0">
                <a:solidFill>
                  <a:schemeClr val="bg2">
                    <a:lumMod val="50000"/>
                  </a:schemeClr>
                </a:solidFill>
              </a:rPr>
              <a:t>Neal NFL,</a:t>
            </a:r>
          </a:p>
          <a:p>
            <a:r>
              <a:rPr lang="en-US" sz="2800" dirty="0">
                <a:solidFill>
                  <a:schemeClr val="bg2">
                    <a:lumMod val="50000"/>
                  </a:schemeClr>
                </a:solidFill>
              </a:rPr>
              <a:t>Robert </a:t>
            </a:r>
            <a:r>
              <a:rPr lang="en-US" sz="2800" dirty="0" err="1">
                <a:solidFill>
                  <a:schemeClr val="bg2">
                    <a:lumMod val="50000"/>
                  </a:schemeClr>
                </a:solidFill>
              </a:rPr>
              <a:t>Oberst</a:t>
            </a:r>
            <a:r>
              <a:rPr lang="en-US" sz="2800" dirty="0">
                <a:solidFill>
                  <a:schemeClr val="bg2">
                    <a:lumMod val="50000"/>
                  </a:schemeClr>
                </a:solidFill>
              </a:rPr>
              <a:t> top three Worlds Strongest men competitor, Daniel Valdivia up an coming</a:t>
            </a:r>
          </a:p>
          <a:p>
            <a:r>
              <a:rPr lang="en-US" sz="2800" dirty="0">
                <a:solidFill>
                  <a:schemeClr val="bg2">
                    <a:lumMod val="50000"/>
                  </a:schemeClr>
                </a:solidFill>
              </a:rPr>
              <a:t>professional boxer and a USA Olympic Wrestling coach Matt </a:t>
            </a:r>
            <a:r>
              <a:rPr lang="en-US" sz="2800" dirty="0" err="1">
                <a:solidFill>
                  <a:schemeClr val="bg2">
                    <a:lumMod val="50000"/>
                  </a:schemeClr>
                </a:solidFill>
              </a:rPr>
              <a:t>Lindland</a:t>
            </a:r>
            <a:r>
              <a:rPr lang="en-US" sz="2800" dirty="0">
                <a:solidFill>
                  <a:schemeClr val="bg2">
                    <a:lumMod val="50000"/>
                  </a:schemeClr>
                </a:solidFill>
              </a:rPr>
              <a:t> to name a few.</a:t>
            </a:r>
          </a:p>
        </p:txBody>
      </p:sp>
      <p:sp>
        <p:nvSpPr>
          <p:cNvPr id="37" name="Oval 36"/>
          <p:cNvSpPr/>
          <p:nvPr/>
        </p:nvSpPr>
        <p:spPr>
          <a:xfrm>
            <a:off x="11175444" y="5900701"/>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1792993" y="6302216"/>
            <a:ext cx="755440" cy="1323439"/>
          </a:xfrm>
          <a:prstGeom prst="rect">
            <a:avLst/>
          </a:prstGeom>
          <a:noFill/>
        </p:spPr>
        <p:txBody>
          <a:bodyPr wrap="square" rtlCol="0">
            <a:spAutoFit/>
          </a:bodyPr>
          <a:lstStyle/>
          <a:p>
            <a:pPr algn="ctr"/>
            <a:r>
              <a:rPr lang="tr-TR" sz="8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4</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9" name="TextBox 38"/>
          <p:cNvSpPr txBox="1"/>
          <p:nvPr/>
        </p:nvSpPr>
        <p:spPr>
          <a:xfrm>
            <a:off x="5955988" y="2221807"/>
            <a:ext cx="4572000" cy="677108"/>
          </a:xfrm>
          <a:prstGeom prst="rect">
            <a:avLst/>
          </a:prstGeom>
          <a:noFill/>
        </p:spPr>
        <p:txBody>
          <a:bodyPr wrap="square" rtlCol="0">
            <a:spAutoFit/>
          </a:bodyPr>
          <a:lstStyle/>
          <a:p>
            <a:pPr algn="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Product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endorsements</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40" name="Rectangle 39"/>
          <p:cNvSpPr/>
          <p:nvPr/>
        </p:nvSpPr>
        <p:spPr>
          <a:xfrm>
            <a:off x="5906150" y="5609718"/>
            <a:ext cx="4782679" cy="1384995"/>
          </a:xfrm>
          <a:prstGeom prst="rect">
            <a:avLst/>
          </a:prstGeom>
        </p:spPr>
        <p:txBody>
          <a:bodyPr wrap="square">
            <a:spAutoFit/>
          </a:bodyPr>
          <a:lstStyle/>
          <a:p>
            <a:pPr algn="r"/>
            <a:r>
              <a:rPr lang="en-US" sz="2800" dirty="0">
                <a:solidFill>
                  <a:schemeClr val="bg2">
                    <a:lumMod val="50000"/>
                  </a:schemeClr>
                </a:solidFill>
              </a:rPr>
              <a:t>FFA/</a:t>
            </a:r>
            <a:r>
              <a:rPr lang="en-US" sz="2800" dirty="0" err="1">
                <a:solidFill>
                  <a:schemeClr val="bg2">
                    <a:lumMod val="50000"/>
                  </a:schemeClr>
                </a:solidFill>
              </a:rPr>
              <a:t>Blackmp</a:t>
            </a:r>
            <a:r>
              <a:rPr lang="en-US" sz="2800" dirty="0">
                <a:solidFill>
                  <a:schemeClr val="bg2">
                    <a:lumMod val="50000"/>
                  </a:schemeClr>
                </a:solidFill>
              </a:rPr>
              <a:t> starts its website and Amazon </a:t>
            </a:r>
            <a:r>
              <a:rPr lang="en-US" sz="2800" dirty="0" smtClean="0">
                <a:solidFill>
                  <a:schemeClr val="bg2">
                    <a:lumMod val="50000"/>
                  </a:schemeClr>
                </a:solidFill>
              </a:rPr>
              <a:t>account to launch digital sales campaigns.</a:t>
            </a:r>
            <a:endParaRPr lang="tr-TR" sz="2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p:cNvSpPr txBox="1"/>
          <p:nvPr/>
        </p:nvSpPr>
        <p:spPr>
          <a:xfrm>
            <a:off x="13809180" y="6619909"/>
            <a:ext cx="4572000" cy="677108"/>
          </a:xfrm>
          <a:prstGeom prst="rect">
            <a:avLst/>
          </a:prstGeom>
          <a:noFill/>
        </p:spPr>
        <p:txBody>
          <a:bodyPr wrap="square" rtlCol="0">
            <a:spAutoFit/>
          </a:bodyPr>
          <a:lstStyle/>
          <a:p>
            <a:r>
              <a:rPr lang="en-US"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2014 - </a:t>
            </a:r>
            <a:r>
              <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Digital </a:t>
            </a:r>
            <a:r>
              <a:rPr lang="en-US"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presence</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17" name="Oval 16"/>
          <p:cNvSpPr/>
          <p:nvPr/>
        </p:nvSpPr>
        <p:spPr>
          <a:xfrm>
            <a:off x="11175444" y="10232959"/>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1753237" y="10634474"/>
            <a:ext cx="755440" cy="1323439"/>
          </a:xfrm>
          <a:prstGeom prst="rect">
            <a:avLst/>
          </a:prstGeom>
          <a:noFill/>
        </p:spPr>
        <p:txBody>
          <a:bodyPr wrap="square" rtlCol="0">
            <a:spAutoFit/>
          </a:bodyPr>
          <a:lstStyle/>
          <a:p>
            <a:pPr algn="ctr"/>
            <a:r>
              <a:rPr lang="tr-TR" sz="8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5</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2" name="Rectangle 21"/>
          <p:cNvSpPr/>
          <p:nvPr/>
        </p:nvSpPr>
        <p:spPr>
          <a:xfrm>
            <a:off x="13809180" y="9649588"/>
            <a:ext cx="4782679" cy="3539430"/>
          </a:xfrm>
          <a:prstGeom prst="rect">
            <a:avLst/>
          </a:prstGeom>
        </p:spPr>
        <p:txBody>
          <a:bodyPr wrap="square">
            <a:spAutoFit/>
          </a:bodyPr>
          <a:lstStyle/>
          <a:p>
            <a:r>
              <a:rPr lang="en-US" sz="2800" dirty="0" smtClean="0">
                <a:solidFill>
                  <a:schemeClr val="bg2">
                    <a:lumMod val="50000"/>
                  </a:schemeClr>
                </a:solidFill>
              </a:rPr>
              <a:t>FFA/</a:t>
            </a:r>
            <a:r>
              <a:rPr lang="en-US" sz="2800" dirty="0" err="1" smtClean="0">
                <a:solidFill>
                  <a:schemeClr val="bg2">
                    <a:lumMod val="50000"/>
                  </a:schemeClr>
                </a:solidFill>
              </a:rPr>
              <a:t>Blackmp</a:t>
            </a:r>
            <a:r>
              <a:rPr lang="en-US" sz="2800" dirty="0" smtClean="0">
                <a:solidFill>
                  <a:schemeClr val="bg2">
                    <a:lumMod val="50000"/>
                  </a:schemeClr>
                </a:solidFill>
              </a:rPr>
              <a:t> secures a major bottled water contract with bottling company in Colorado.</a:t>
            </a:r>
          </a:p>
          <a:p>
            <a:r>
              <a:rPr lang="en-US" sz="2800" dirty="0" smtClean="0">
                <a:solidFill>
                  <a:schemeClr val="bg2">
                    <a:lumMod val="50000"/>
                  </a:schemeClr>
                </a:solidFill>
              </a:rPr>
              <a:t>That </a:t>
            </a:r>
            <a:r>
              <a:rPr lang="en-US" sz="2800" dirty="0">
                <a:solidFill>
                  <a:schemeClr val="bg2">
                    <a:lumMod val="50000"/>
                  </a:schemeClr>
                </a:solidFill>
              </a:rPr>
              <a:t>then leads to a contract to test market bottled water in 4 states and 18 locations with</a:t>
            </a:r>
          </a:p>
          <a:p>
            <a:r>
              <a:rPr lang="en-US" sz="2800" dirty="0" smtClean="0">
                <a:solidFill>
                  <a:schemeClr val="bg2">
                    <a:lumMod val="50000"/>
                  </a:schemeClr>
                </a:solidFill>
              </a:rPr>
              <a:t>Whole Foods</a:t>
            </a:r>
            <a:r>
              <a:rPr lang="en-US" sz="2800" dirty="0">
                <a:solidFill>
                  <a:schemeClr val="bg2">
                    <a:lumMod val="50000"/>
                  </a:schemeClr>
                </a:solidFill>
              </a:rPr>
              <a:t>. Nationwide contract coming this year </a:t>
            </a:r>
            <a:r>
              <a:rPr lang="en-US" sz="2800" dirty="0" smtClean="0">
                <a:solidFill>
                  <a:schemeClr val="bg2">
                    <a:lumMod val="50000"/>
                  </a:schemeClr>
                </a:solidFill>
              </a:rPr>
              <a:t>2017.</a:t>
            </a:r>
            <a:endParaRPr lang="en-US" sz="2800" dirty="0">
              <a:solidFill>
                <a:schemeClr val="bg2">
                  <a:lumMod val="50000"/>
                </a:schemeClr>
              </a:solidFill>
            </a:endParaRPr>
          </a:p>
        </p:txBody>
      </p:sp>
      <p:sp>
        <p:nvSpPr>
          <p:cNvPr id="23" name="TextBox 22"/>
          <p:cNvSpPr txBox="1"/>
          <p:nvPr/>
        </p:nvSpPr>
        <p:spPr>
          <a:xfrm>
            <a:off x="5061857" y="10897266"/>
            <a:ext cx="5466131" cy="677108"/>
          </a:xfrm>
          <a:prstGeom prst="rect">
            <a:avLst/>
          </a:prstGeom>
          <a:noFill/>
        </p:spPr>
        <p:txBody>
          <a:bodyPr wrap="square" rtlCol="0">
            <a:spAutoFit/>
          </a:bodyPr>
          <a:lstStyle/>
          <a:p>
            <a:pPr algn="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2015 – First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major</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contracts</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7434339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p:cNvCxnSpPr/>
          <p:nvPr/>
        </p:nvCxnSpPr>
        <p:spPr>
          <a:xfrm flipV="1">
            <a:off x="12125740" y="2"/>
            <a:ext cx="22998" cy="9223511"/>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11135688" y="2968856"/>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733359" y="3370371"/>
            <a:ext cx="755440" cy="1323439"/>
          </a:xfrm>
          <a:prstGeom prst="rect">
            <a:avLst/>
          </a:prstGeom>
          <a:noFill/>
        </p:spPr>
        <p:txBody>
          <a:bodyPr wrap="square" rtlCol="0">
            <a:spAutoFit/>
          </a:bodyPr>
          <a:lstStyle/>
          <a:p>
            <a:pPr algn="ctr"/>
            <a:r>
              <a:rPr lang="tr-TR" sz="8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6</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 name="Rectangle 1"/>
          <p:cNvSpPr/>
          <p:nvPr/>
        </p:nvSpPr>
        <p:spPr>
          <a:xfrm>
            <a:off x="13769424" y="6847903"/>
            <a:ext cx="5922833" cy="4093428"/>
          </a:xfrm>
          <a:prstGeom prst="rect">
            <a:avLst/>
          </a:prstGeom>
        </p:spPr>
        <p:txBody>
          <a:bodyPr wrap="square">
            <a:spAutoFit/>
          </a:bodyPr>
          <a:lstStyle/>
          <a:p>
            <a:r>
              <a:rPr lang="en-US" sz="2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The n</a:t>
            </a:r>
            <a:r>
              <a:rPr lang="en-US" sz="26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ext </a:t>
            </a:r>
            <a:r>
              <a:rPr lang="en-US" sz="2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6-12 months has the potential, with proper funding, to explode on the distribution scene. Contracts with Statewide, UNFI and </a:t>
            </a:r>
            <a:r>
              <a:rPr lang="en-US" sz="2600" dirty="0" err="1"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Kehe</a:t>
            </a:r>
            <a:r>
              <a:rPr lang="en-US" sz="26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 the domestic market. An Export deal is on the table to get </a:t>
            </a:r>
            <a:r>
              <a:rPr lang="en-US" sz="26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into </a:t>
            </a:r>
            <a:r>
              <a:rPr lang="en-US" sz="2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Mexico and </a:t>
            </a:r>
            <a:r>
              <a:rPr lang="en-US" sz="26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China, through private labeling. </a:t>
            </a:r>
            <a:r>
              <a:rPr lang="en-US" sz="2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As well as white labeling for other companies like EVR and CBD Wellness Depot.</a:t>
            </a:r>
            <a:endParaRPr lang="tr-TR" sz="2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p:cNvSpPr/>
          <p:nvPr/>
        </p:nvSpPr>
        <p:spPr>
          <a:xfrm>
            <a:off x="11135688" y="7312057"/>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1753237" y="7713572"/>
            <a:ext cx="755440" cy="1323439"/>
          </a:xfrm>
          <a:prstGeom prst="rect">
            <a:avLst/>
          </a:prstGeom>
          <a:noFill/>
        </p:spPr>
        <p:txBody>
          <a:bodyPr wrap="square" rtlCol="0">
            <a:spAutoFit/>
          </a:bodyPr>
          <a:lstStyle/>
          <a:p>
            <a:pPr algn="ctr"/>
            <a:r>
              <a:rPr lang="tr-TR"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rPr>
              <a:t>7</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9" name="TextBox 38"/>
          <p:cNvSpPr txBox="1"/>
          <p:nvPr/>
        </p:nvSpPr>
        <p:spPr>
          <a:xfrm>
            <a:off x="6051847" y="8016069"/>
            <a:ext cx="4572000" cy="677108"/>
          </a:xfrm>
          <a:prstGeom prst="rect">
            <a:avLst/>
          </a:prstGeom>
          <a:noFill/>
        </p:spPr>
        <p:txBody>
          <a:bodyPr wrap="square" rtlCol="0">
            <a:spAutoFit/>
          </a:bodyPr>
          <a:lstStyle/>
          <a:p>
            <a:pPr algn="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Next</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12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months</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40" name="Rectangle 39"/>
          <p:cNvSpPr/>
          <p:nvPr/>
        </p:nvSpPr>
        <p:spPr>
          <a:xfrm>
            <a:off x="5841168" y="2464205"/>
            <a:ext cx="4782679" cy="2677656"/>
          </a:xfrm>
          <a:prstGeom prst="rect">
            <a:avLst/>
          </a:prstGeom>
        </p:spPr>
        <p:txBody>
          <a:bodyPr wrap="square">
            <a:spAutoFit/>
          </a:bodyPr>
          <a:lstStyle/>
          <a:p>
            <a:r>
              <a:rPr lang="en-US" sz="2800" dirty="0">
                <a:solidFill>
                  <a:schemeClr val="bg2">
                    <a:lumMod val="50000"/>
                  </a:schemeClr>
                </a:solidFill>
              </a:rPr>
              <a:t>FFA/</a:t>
            </a:r>
            <a:r>
              <a:rPr lang="en-US" sz="2800" dirty="0" err="1">
                <a:solidFill>
                  <a:schemeClr val="bg2">
                    <a:lumMod val="50000"/>
                  </a:schemeClr>
                </a:solidFill>
              </a:rPr>
              <a:t>Blackmp</a:t>
            </a:r>
            <a:r>
              <a:rPr lang="en-US" sz="2800" dirty="0">
                <a:solidFill>
                  <a:schemeClr val="bg2">
                    <a:lumMod val="50000"/>
                  </a:schemeClr>
                </a:solidFill>
              </a:rPr>
              <a:t> attends </a:t>
            </a:r>
            <a:r>
              <a:rPr lang="en-US" sz="2800" dirty="0" smtClean="0">
                <a:solidFill>
                  <a:schemeClr val="bg2">
                    <a:lumMod val="50000"/>
                  </a:schemeClr>
                </a:solidFill>
              </a:rPr>
              <a:t>Expos to spread it’s message. This</a:t>
            </a:r>
            <a:endParaRPr lang="en-US" sz="2800" dirty="0">
              <a:solidFill>
                <a:schemeClr val="bg2">
                  <a:lumMod val="50000"/>
                </a:schemeClr>
              </a:solidFill>
            </a:endParaRPr>
          </a:p>
          <a:p>
            <a:r>
              <a:rPr lang="en-US" sz="2800" dirty="0">
                <a:solidFill>
                  <a:schemeClr val="bg2">
                    <a:lumMod val="50000"/>
                  </a:schemeClr>
                </a:solidFill>
              </a:rPr>
              <a:t>has opened up many new </a:t>
            </a:r>
            <a:r>
              <a:rPr lang="en-US" sz="2800" dirty="0" smtClean="0">
                <a:solidFill>
                  <a:schemeClr val="bg2">
                    <a:lumMod val="50000"/>
                  </a:schemeClr>
                </a:solidFill>
              </a:rPr>
              <a:t>opportunities, such </a:t>
            </a:r>
            <a:r>
              <a:rPr lang="en-US" sz="2800" dirty="0">
                <a:solidFill>
                  <a:schemeClr val="bg2">
                    <a:lumMod val="50000"/>
                  </a:schemeClr>
                </a:solidFill>
              </a:rPr>
              <a:t>as new contracts with Save Mart and Lucky </a:t>
            </a:r>
            <a:r>
              <a:rPr lang="en-US" sz="2800" dirty="0" smtClean="0">
                <a:solidFill>
                  <a:schemeClr val="bg2">
                    <a:lumMod val="50000"/>
                  </a:schemeClr>
                </a:solidFill>
              </a:rPr>
              <a:t>grocery store </a:t>
            </a:r>
            <a:r>
              <a:rPr lang="en-US" sz="2800" dirty="0">
                <a:solidFill>
                  <a:schemeClr val="bg2">
                    <a:lumMod val="50000"/>
                  </a:schemeClr>
                </a:solidFill>
              </a:rPr>
              <a:t>chains. </a:t>
            </a:r>
          </a:p>
        </p:txBody>
      </p:sp>
      <p:sp>
        <p:nvSpPr>
          <p:cNvPr id="41" name="TextBox 40"/>
          <p:cNvSpPr txBox="1"/>
          <p:nvPr/>
        </p:nvSpPr>
        <p:spPr>
          <a:xfrm>
            <a:off x="13769423" y="3593353"/>
            <a:ext cx="5628919" cy="677108"/>
          </a:xfrm>
          <a:prstGeom prst="rect">
            <a:avLst/>
          </a:prstGeom>
          <a:noFill/>
        </p:spPr>
        <p:txBody>
          <a:bodyPr wrap="square" rtlCol="0">
            <a:spAutoFit/>
          </a:bodyPr>
          <a:lstStyle/>
          <a:p>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2016 –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distribution</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expension</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54768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extBox 16"/>
          <p:cNvSpPr txBox="1"/>
          <p:nvPr/>
        </p:nvSpPr>
        <p:spPr>
          <a:xfrm>
            <a:off x="1028980" y="3389256"/>
            <a:ext cx="5448594" cy="677108"/>
          </a:xfrm>
          <a:prstGeom prst="rect">
            <a:avLst/>
          </a:prstGeom>
          <a:noFill/>
        </p:spPr>
        <p:txBody>
          <a:bodyPr wrap="square" rtlCol="0">
            <a:spAutoFit/>
          </a:bodyPr>
          <a:lstStyle/>
          <a:p>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Founder</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&amp;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president</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cxnSp>
        <p:nvCxnSpPr>
          <p:cNvPr id="20" name="Straight Connector 19"/>
          <p:cNvCxnSpPr/>
          <p:nvPr/>
        </p:nvCxnSpPr>
        <p:spPr>
          <a:xfrm flipV="1">
            <a:off x="1091731" y="3174560"/>
            <a:ext cx="5864240" cy="14966"/>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3288" y="4409140"/>
            <a:ext cx="6258258" cy="2246769"/>
          </a:xfrm>
          <a:prstGeom prst="rect">
            <a:avLst/>
          </a:prstGeom>
          <a:noFill/>
        </p:spPr>
        <p:txBody>
          <a:bodyPr wrap="square" rtlCol="0">
            <a:spAutoFit/>
          </a:bodyPr>
          <a:lstStyle/>
          <a:p>
            <a:pPr algn="just"/>
            <a:r>
              <a:rPr lang="en-US" sz="2800" dirty="0">
                <a:solidFill>
                  <a:schemeClr val="bg2">
                    <a:lumMod val="50000"/>
                  </a:schemeClr>
                </a:solidFill>
              </a:rPr>
              <a:t>Former NFL professional player and USFL Tight End and 3x All </a:t>
            </a:r>
            <a:r>
              <a:rPr lang="en-US" sz="2800" dirty="0" smtClean="0">
                <a:solidFill>
                  <a:schemeClr val="bg2">
                    <a:lumMod val="50000"/>
                  </a:schemeClr>
                </a:solidFill>
              </a:rPr>
              <a:t>American. BS </a:t>
            </a:r>
            <a:r>
              <a:rPr lang="en-US" sz="2800" dirty="0">
                <a:solidFill>
                  <a:schemeClr val="bg2">
                    <a:lumMod val="50000"/>
                  </a:schemeClr>
                </a:solidFill>
              </a:rPr>
              <a:t>Degree in Bio-Chemistry and Nutrition from Long Beach State University and </a:t>
            </a:r>
            <a:r>
              <a:rPr lang="en-US" sz="2800" dirty="0" smtClean="0">
                <a:solidFill>
                  <a:schemeClr val="bg2">
                    <a:lumMod val="50000"/>
                  </a:schemeClr>
                </a:solidFill>
              </a:rPr>
              <a:t>over 25 </a:t>
            </a:r>
            <a:r>
              <a:rPr lang="en-US" sz="2800" dirty="0">
                <a:solidFill>
                  <a:schemeClr val="bg2">
                    <a:lumMod val="50000"/>
                  </a:schemeClr>
                </a:solidFill>
              </a:rPr>
              <a:t>year of experience in the Agricultural Industry. </a:t>
            </a:r>
            <a:endParaRPr lang="tr-TR" sz="28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p:cNvSpPr txBox="1"/>
          <p:nvPr/>
        </p:nvSpPr>
        <p:spPr>
          <a:xfrm>
            <a:off x="1028980" y="1925043"/>
            <a:ext cx="4603343" cy="1107996"/>
          </a:xfrm>
          <a:prstGeom prst="rect">
            <a:avLst/>
          </a:prstGeom>
          <a:noFill/>
        </p:spPr>
        <p:txBody>
          <a:bodyPr wrap="square" rtlCol="0">
            <a:spAutoFit/>
          </a:bodyPr>
          <a:lstStyle/>
          <a:p>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Darren</a:t>
            </a: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long</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5" name="TextBox 24"/>
          <p:cNvSpPr txBox="1"/>
          <p:nvPr/>
        </p:nvSpPr>
        <p:spPr>
          <a:xfrm>
            <a:off x="8186952" y="1905712"/>
            <a:ext cx="6124381" cy="1107996"/>
          </a:xfrm>
          <a:prstGeom prst="rect">
            <a:avLst/>
          </a:prstGeom>
          <a:noFill/>
        </p:spPr>
        <p:txBody>
          <a:bodyPr wrap="square" rtlCol="0">
            <a:spAutoFit/>
          </a:bodyPr>
          <a:lstStyle/>
          <a:p>
            <a:r>
              <a:rPr lang="tr-TR" sz="6600" spc="100" dirty="0" err="1">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Darren</a:t>
            </a:r>
            <a:r>
              <a:rPr lang="tr-TR"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long</a:t>
            </a: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jr</a:t>
            </a: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cxnSp>
        <p:nvCxnSpPr>
          <p:cNvPr id="30" name="Straight Connector 29"/>
          <p:cNvCxnSpPr/>
          <p:nvPr/>
        </p:nvCxnSpPr>
        <p:spPr>
          <a:xfrm flipV="1">
            <a:off x="8005971" y="3150801"/>
            <a:ext cx="6858948" cy="21104"/>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05970" y="4291857"/>
            <a:ext cx="6858949" cy="5693866"/>
          </a:xfrm>
          <a:prstGeom prst="rect">
            <a:avLst/>
          </a:prstGeom>
          <a:noFill/>
        </p:spPr>
        <p:txBody>
          <a:bodyPr wrap="square" rtlCol="0">
            <a:spAutoFit/>
          </a:bodyPr>
          <a:lstStyle/>
          <a:p>
            <a:pPr algn="just"/>
            <a:r>
              <a:rPr lang="en-US" sz="2800" dirty="0" smtClean="0">
                <a:solidFill>
                  <a:schemeClr val="bg2">
                    <a:lumMod val="50000"/>
                  </a:schemeClr>
                </a:solidFill>
              </a:rPr>
              <a:t>In his youth, he contributed to </a:t>
            </a:r>
            <a:r>
              <a:rPr lang="en-US" sz="2800" dirty="0">
                <a:solidFill>
                  <a:schemeClr val="bg2">
                    <a:lumMod val="50000"/>
                  </a:schemeClr>
                </a:solidFill>
              </a:rPr>
              <a:t>the success of the family business, "Sequoia Ag", which helps farmers cultivate nutrient dense healthy soils. </a:t>
            </a:r>
            <a:r>
              <a:rPr lang="en-US" sz="2800" dirty="0" smtClean="0">
                <a:solidFill>
                  <a:schemeClr val="bg2">
                    <a:lumMod val="50000"/>
                  </a:schemeClr>
                </a:solidFill>
              </a:rPr>
              <a:t>Other </a:t>
            </a:r>
            <a:r>
              <a:rPr lang="en-US" sz="2800" dirty="0">
                <a:solidFill>
                  <a:schemeClr val="bg2">
                    <a:lumMod val="50000"/>
                  </a:schemeClr>
                </a:solidFill>
              </a:rPr>
              <a:t>accomplishments </a:t>
            </a:r>
            <a:r>
              <a:rPr lang="en-US" sz="2800" dirty="0" smtClean="0">
                <a:solidFill>
                  <a:schemeClr val="bg2">
                    <a:lumMod val="50000"/>
                  </a:schemeClr>
                </a:solidFill>
              </a:rPr>
              <a:t>include </a:t>
            </a:r>
            <a:r>
              <a:rPr lang="en-US" sz="2800" dirty="0">
                <a:solidFill>
                  <a:schemeClr val="bg2">
                    <a:lumMod val="50000"/>
                  </a:schemeClr>
                </a:solidFill>
              </a:rPr>
              <a:t>helping to develop a multi-level marketing company, </a:t>
            </a:r>
            <a:r>
              <a:rPr lang="en-US" sz="2800" dirty="0" smtClean="0">
                <a:solidFill>
                  <a:schemeClr val="bg2">
                    <a:lumMod val="50000"/>
                  </a:schemeClr>
                </a:solidFill>
              </a:rPr>
              <a:t>developing </a:t>
            </a:r>
            <a:r>
              <a:rPr lang="en-US" sz="2800" dirty="0">
                <a:solidFill>
                  <a:schemeClr val="bg2">
                    <a:lumMod val="50000"/>
                  </a:schemeClr>
                </a:solidFill>
              </a:rPr>
              <a:t>the first ever USDA organic probiotics for human consumption on the market, </a:t>
            </a:r>
            <a:r>
              <a:rPr lang="en-US" sz="2800" dirty="0" smtClean="0">
                <a:solidFill>
                  <a:schemeClr val="bg2">
                    <a:lumMod val="50000"/>
                  </a:schemeClr>
                </a:solidFill>
              </a:rPr>
              <a:t>and creating </a:t>
            </a:r>
            <a:r>
              <a:rPr lang="en-US" sz="2800" dirty="0">
                <a:solidFill>
                  <a:schemeClr val="bg2">
                    <a:lumMod val="50000"/>
                  </a:schemeClr>
                </a:solidFill>
              </a:rPr>
              <a:t>other unique organic products ranging from beverages to skin creams. These efforts have provided him with an extensive background in product development, company branding and marketing.</a:t>
            </a:r>
          </a:p>
        </p:txBody>
      </p:sp>
      <p:sp>
        <p:nvSpPr>
          <p:cNvPr id="35" name="TextBox 34"/>
          <p:cNvSpPr txBox="1"/>
          <p:nvPr/>
        </p:nvSpPr>
        <p:spPr>
          <a:xfrm>
            <a:off x="7838442" y="3393327"/>
            <a:ext cx="5927277" cy="677108"/>
          </a:xfrm>
          <a:prstGeom prst="rect">
            <a:avLst/>
          </a:prstGeom>
          <a:noFill/>
        </p:spPr>
        <p:txBody>
          <a:bodyPr wrap="square" rtlCol="0">
            <a:spAutoFit/>
          </a:bodyPr>
          <a:lstStyle/>
          <a:p>
            <a:pPr algn="ct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Co-founder</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&amp;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Jr</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Vice</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President</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6" name="Rectangle 35"/>
          <p:cNvSpPr/>
          <p:nvPr/>
        </p:nvSpPr>
        <p:spPr>
          <a:xfrm flipH="1">
            <a:off x="0" y="488113"/>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sp>
        <p:nvSpPr>
          <p:cNvPr id="21" name="TextBox 20"/>
          <p:cNvSpPr txBox="1"/>
          <p:nvPr/>
        </p:nvSpPr>
        <p:spPr>
          <a:xfrm>
            <a:off x="1028980" y="8829250"/>
            <a:ext cx="5448594" cy="677108"/>
          </a:xfrm>
          <a:prstGeom prst="rect">
            <a:avLst/>
          </a:prstGeom>
          <a:noFill/>
        </p:spPr>
        <p:txBody>
          <a:bodyPr wrap="square" rtlCol="0">
            <a:spAutoFit/>
          </a:bodyPr>
          <a:lstStyle/>
          <a:p>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Coo</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cxnSp>
        <p:nvCxnSpPr>
          <p:cNvPr id="22" name="Straight Connector 21"/>
          <p:cNvCxnSpPr/>
          <p:nvPr/>
        </p:nvCxnSpPr>
        <p:spPr>
          <a:xfrm>
            <a:off x="1028980" y="8582281"/>
            <a:ext cx="6106443"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63288" y="9753326"/>
            <a:ext cx="6258258" cy="3108543"/>
          </a:xfrm>
          <a:prstGeom prst="rect">
            <a:avLst/>
          </a:prstGeom>
          <a:noFill/>
        </p:spPr>
        <p:txBody>
          <a:bodyPr wrap="square" rtlCol="0">
            <a:spAutoFit/>
          </a:bodyPr>
          <a:lstStyle/>
          <a:p>
            <a:pPr algn="just"/>
            <a:r>
              <a:rPr lang="en-US" sz="2800" dirty="0" smtClean="0">
                <a:solidFill>
                  <a:schemeClr val="bg2">
                    <a:lumMod val="50000"/>
                  </a:schemeClr>
                </a:solidFill>
              </a:rPr>
              <a:t>Decades of </a:t>
            </a:r>
            <a:r>
              <a:rPr lang="en-US" sz="2800" dirty="0">
                <a:solidFill>
                  <a:schemeClr val="bg2">
                    <a:lumMod val="50000"/>
                  </a:schemeClr>
                </a:solidFill>
              </a:rPr>
              <a:t>experience in </a:t>
            </a:r>
            <a:r>
              <a:rPr lang="en-US" sz="2800" dirty="0" smtClean="0">
                <a:solidFill>
                  <a:schemeClr val="bg2">
                    <a:lumMod val="50000"/>
                  </a:schemeClr>
                </a:solidFill>
              </a:rPr>
              <a:t>business. Vice </a:t>
            </a:r>
            <a:r>
              <a:rPr lang="en-US" sz="2800" dirty="0">
                <a:solidFill>
                  <a:schemeClr val="bg2">
                    <a:lumMod val="50000"/>
                  </a:schemeClr>
                </a:solidFill>
              </a:rPr>
              <a:t>President of Coastal Earthmovers, </a:t>
            </a:r>
            <a:r>
              <a:rPr lang="en-US" sz="2800" dirty="0" smtClean="0">
                <a:solidFill>
                  <a:schemeClr val="bg2">
                    <a:lumMod val="50000"/>
                  </a:schemeClr>
                </a:solidFill>
              </a:rPr>
              <a:t> a General Engineering firm with  </a:t>
            </a:r>
            <a:r>
              <a:rPr lang="en-US" sz="2800" dirty="0">
                <a:solidFill>
                  <a:schemeClr val="bg2">
                    <a:lumMod val="50000"/>
                  </a:schemeClr>
                </a:solidFill>
              </a:rPr>
              <a:t>recent annual gross receipts exceeding $40 million dollars. </a:t>
            </a:r>
            <a:r>
              <a:rPr lang="en-US" sz="2800" dirty="0" smtClean="0">
                <a:solidFill>
                  <a:schemeClr val="bg2">
                    <a:lumMod val="50000"/>
                  </a:schemeClr>
                </a:solidFill>
              </a:rPr>
              <a:t>He is </a:t>
            </a:r>
            <a:r>
              <a:rPr lang="en-US" sz="2800" dirty="0">
                <a:solidFill>
                  <a:schemeClr val="bg2">
                    <a:lumMod val="50000"/>
                  </a:schemeClr>
                </a:solidFill>
              </a:rPr>
              <a:t>a Business School graduate from the University of Wisconsin-Milwaukee.</a:t>
            </a:r>
          </a:p>
        </p:txBody>
      </p:sp>
      <p:sp>
        <p:nvSpPr>
          <p:cNvPr id="27" name="TextBox 26"/>
          <p:cNvSpPr txBox="1"/>
          <p:nvPr/>
        </p:nvSpPr>
        <p:spPr>
          <a:xfrm>
            <a:off x="984033" y="7247716"/>
            <a:ext cx="5538488" cy="1107996"/>
          </a:xfrm>
          <a:prstGeom prst="rect">
            <a:avLst/>
          </a:prstGeom>
          <a:noFill/>
        </p:spPr>
        <p:txBody>
          <a:bodyPr wrap="square" rtlCol="0">
            <a:spAutoFit/>
          </a:bodyPr>
          <a:lstStyle/>
          <a:p>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Robert j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lewis</a:t>
            </a: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jr</a:t>
            </a: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8" name="TextBox 27"/>
          <p:cNvSpPr txBox="1"/>
          <p:nvPr/>
        </p:nvSpPr>
        <p:spPr>
          <a:xfrm>
            <a:off x="15934959" y="3412879"/>
            <a:ext cx="3030937" cy="677108"/>
          </a:xfrm>
          <a:prstGeom prst="rect">
            <a:avLst/>
          </a:prstGeom>
          <a:noFill/>
        </p:spPr>
        <p:txBody>
          <a:bodyPr wrap="square" rtlCol="0">
            <a:spAutoFit/>
          </a:bodyPr>
          <a:lstStyle/>
          <a:p>
            <a:pPr algn="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Cfo</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&amp;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treasurer</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1" name="TextBox 30"/>
          <p:cNvSpPr txBox="1"/>
          <p:nvPr/>
        </p:nvSpPr>
        <p:spPr>
          <a:xfrm>
            <a:off x="15576462" y="1905712"/>
            <a:ext cx="4701294" cy="1107996"/>
          </a:xfrm>
          <a:prstGeom prst="rect">
            <a:avLst/>
          </a:prstGeom>
          <a:noFill/>
        </p:spPr>
        <p:txBody>
          <a:bodyPr wrap="square" rtlCol="0">
            <a:spAutoFit/>
          </a:bodyPr>
          <a:lstStyle/>
          <a:p>
            <a:pPr algn="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Brian</a:t>
            </a: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Martino</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3" name="TextBox 32"/>
          <p:cNvSpPr txBox="1"/>
          <p:nvPr/>
        </p:nvSpPr>
        <p:spPr>
          <a:xfrm>
            <a:off x="15762430" y="4315647"/>
            <a:ext cx="7807311" cy="3108543"/>
          </a:xfrm>
          <a:prstGeom prst="rect">
            <a:avLst/>
          </a:prstGeom>
          <a:noFill/>
        </p:spPr>
        <p:txBody>
          <a:bodyPr wrap="square" rtlCol="0">
            <a:spAutoFit/>
          </a:bodyPr>
          <a:lstStyle/>
          <a:p>
            <a:pPr algn="just"/>
            <a:r>
              <a:rPr lang="en-US" sz="2800" dirty="0" smtClean="0">
                <a:solidFill>
                  <a:schemeClr val="bg2">
                    <a:lumMod val="50000"/>
                  </a:schemeClr>
                </a:solidFill>
              </a:rPr>
              <a:t>Seasoned entrepreneur with successful </a:t>
            </a:r>
            <a:r>
              <a:rPr lang="en-US" sz="2800" dirty="0">
                <a:solidFill>
                  <a:schemeClr val="bg2">
                    <a:lumMod val="50000"/>
                  </a:schemeClr>
                </a:solidFill>
              </a:rPr>
              <a:t>careers in business and finance including ownership of a </a:t>
            </a:r>
            <a:r>
              <a:rPr lang="en-US" sz="2800" dirty="0" smtClean="0">
                <a:solidFill>
                  <a:schemeClr val="bg2">
                    <a:lumMod val="50000"/>
                  </a:schemeClr>
                </a:solidFill>
              </a:rPr>
              <a:t>property investment </a:t>
            </a:r>
            <a:r>
              <a:rPr lang="en-US" sz="2800" dirty="0">
                <a:solidFill>
                  <a:schemeClr val="bg2">
                    <a:lumMod val="50000"/>
                  </a:schemeClr>
                </a:solidFill>
              </a:rPr>
              <a:t>company, </a:t>
            </a:r>
            <a:r>
              <a:rPr lang="en-US" sz="2800" dirty="0" err="1">
                <a:solidFill>
                  <a:schemeClr val="bg2">
                    <a:lumMod val="50000"/>
                  </a:schemeClr>
                </a:solidFill>
              </a:rPr>
              <a:t>Martinho</a:t>
            </a:r>
            <a:r>
              <a:rPr lang="en-US" sz="2800" dirty="0">
                <a:solidFill>
                  <a:schemeClr val="bg2">
                    <a:lumMod val="50000"/>
                  </a:schemeClr>
                </a:solidFill>
              </a:rPr>
              <a:t> </a:t>
            </a:r>
            <a:r>
              <a:rPr lang="en-US" sz="2800" dirty="0" smtClean="0">
                <a:solidFill>
                  <a:schemeClr val="bg2">
                    <a:lumMod val="50000"/>
                  </a:schemeClr>
                </a:solidFill>
              </a:rPr>
              <a:t>Investments, </a:t>
            </a:r>
            <a:r>
              <a:rPr lang="en-US" sz="2800" dirty="0">
                <a:solidFill>
                  <a:schemeClr val="bg2">
                    <a:lumMod val="50000"/>
                  </a:schemeClr>
                </a:solidFill>
              </a:rPr>
              <a:t>Brian </a:t>
            </a:r>
            <a:r>
              <a:rPr lang="en-US" sz="2800" dirty="0" err="1">
                <a:solidFill>
                  <a:schemeClr val="bg2">
                    <a:lumMod val="50000"/>
                  </a:schemeClr>
                </a:solidFill>
              </a:rPr>
              <a:t>Martinho</a:t>
            </a:r>
            <a:r>
              <a:rPr lang="en-US" sz="2800" dirty="0">
                <a:solidFill>
                  <a:schemeClr val="bg2">
                    <a:lumMod val="50000"/>
                  </a:schemeClr>
                </a:solidFill>
              </a:rPr>
              <a:t> Construction, Inc., and previously </a:t>
            </a:r>
            <a:r>
              <a:rPr lang="en-US" sz="2800" dirty="0" err="1">
                <a:solidFill>
                  <a:schemeClr val="bg2">
                    <a:lumMod val="50000"/>
                  </a:schemeClr>
                </a:solidFill>
              </a:rPr>
              <a:t>Martinho’s</a:t>
            </a:r>
            <a:r>
              <a:rPr lang="en-US" sz="2800" dirty="0">
                <a:solidFill>
                  <a:schemeClr val="bg2">
                    <a:lumMod val="50000"/>
                  </a:schemeClr>
                </a:solidFill>
              </a:rPr>
              <a:t> Mini Mart, Car Wash, Old Firehouse Pizzeria, and as an AIG/</a:t>
            </a:r>
            <a:r>
              <a:rPr lang="en-US" sz="2800" dirty="0" err="1">
                <a:solidFill>
                  <a:schemeClr val="bg2">
                    <a:lumMod val="50000"/>
                  </a:schemeClr>
                </a:solidFill>
              </a:rPr>
              <a:t>Valic</a:t>
            </a:r>
            <a:r>
              <a:rPr lang="en-US" sz="2800" dirty="0">
                <a:solidFill>
                  <a:schemeClr val="bg2">
                    <a:lumMod val="50000"/>
                  </a:schemeClr>
                </a:solidFill>
              </a:rPr>
              <a:t> Financial Advisor.  </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p:cNvSpPr txBox="1"/>
          <p:nvPr/>
        </p:nvSpPr>
        <p:spPr>
          <a:xfrm>
            <a:off x="14864919" y="7452470"/>
            <a:ext cx="6124381" cy="1107996"/>
          </a:xfrm>
          <a:prstGeom prst="rect">
            <a:avLst/>
          </a:prstGeom>
          <a:noFill/>
        </p:spPr>
        <p:txBody>
          <a:bodyPr wrap="square" rtlCol="0">
            <a:spAutoFit/>
          </a:bodyPr>
          <a:lstStyle/>
          <a:p>
            <a:pPr algn="ct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Steve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ferrone</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cxnSp>
        <p:nvCxnSpPr>
          <p:cNvPr id="37" name="Straight Connector 36"/>
          <p:cNvCxnSpPr/>
          <p:nvPr/>
        </p:nvCxnSpPr>
        <p:spPr>
          <a:xfrm>
            <a:off x="15934959" y="3150539"/>
            <a:ext cx="7693034" cy="42732"/>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5872445" y="8548862"/>
            <a:ext cx="7818063" cy="11604"/>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5758168" y="9549064"/>
            <a:ext cx="8375460" cy="3970318"/>
          </a:xfrm>
          <a:prstGeom prst="rect">
            <a:avLst/>
          </a:prstGeom>
          <a:noFill/>
        </p:spPr>
        <p:txBody>
          <a:bodyPr wrap="square" rtlCol="0">
            <a:spAutoFit/>
          </a:bodyPr>
          <a:lstStyle/>
          <a:p>
            <a:r>
              <a:rPr lang="en-US" sz="2800" dirty="0">
                <a:solidFill>
                  <a:schemeClr val="bg2">
                    <a:lumMod val="50000"/>
                  </a:schemeClr>
                </a:solidFill>
              </a:rPr>
              <a:t>V</a:t>
            </a:r>
            <a:r>
              <a:rPr lang="en-US" sz="2800" dirty="0" smtClean="0">
                <a:solidFill>
                  <a:schemeClr val="bg2">
                    <a:lumMod val="50000"/>
                  </a:schemeClr>
                </a:solidFill>
              </a:rPr>
              <a:t>eteran </a:t>
            </a:r>
            <a:r>
              <a:rPr lang="en-US" sz="2800" dirty="0">
                <a:solidFill>
                  <a:schemeClr val="bg2">
                    <a:lumMod val="50000"/>
                  </a:schemeClr>
                </a:solidFill>
              </a:rPr>
              <a:t>marketing and sales executive responsible for crafting and spearheading record breaking regional and national brand initiatives and sales for several multi-national companies.  He brings cross-industry experience from the legal, financial services, pharmaceutical and fitness sectors combined with a multi-faceted skill set which includes strategic planning and organization, brand and product development, team building and business management. </a:t>
            </a:r>
            <a:endParaRPr lang="tr-TR"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p:cNvSpPr txBox="1"/>
          <p:nvPr/>
        </p:nvSpPr>
        <p:spPr>
          <a:xfrm>
            <a:off x="15202813" y="8716211"/>
            <a:ext cx="5448594" cy="677108"/>
          </a:xfrm>
          <a:prstGeom prst="rect">
            <a:avLst/>
          </a:prstGeom>
          <a:noFill/>
        </p:spPr>
        <p:txBody>
          <a:bodyPr wrap="square" rtlCol="0">
            <a:spAutoFit/>
          </a:bodyPr>
          <a:lstStyle/>
          <a:p>
            <a:pPr algn="ct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Managing</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partner</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41" name="TextBox 40"/>
          <p:cNvSpPr txBox="1"/>
          <p:nvPr/>
        </p:nvSpPr>
        <p:spPr>
          <a:xfrm>
            <a:off x="1028980" y="357136"/>
            <a:ext cx="7281229" cy="1107996"/>
          </a:xfrm>
          <a:prstGeom prst="rect">
            <a:avLst/>
          </a:prstGeom>
          <a:noFill/>
        </p:spPr>
        <p:txBody>
          <a:bodyPr wrap="square" rtlCol="0">
            <a:spAutoFit/>
          </a:bodyPr>
          <a:lstStyle/>
          <a:p>
            <a:r>
              <a:rPr lang="en-US"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Meet the team</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cxnSp>
        <p:nvCxnSpPr>
          <p:cNvPr id="42" name="Straight Connector 41"/>
          <p:cNvCxnSpPr/>
          <p:nvPr/>
        </p:nvCxnSpPr>
        <p:spPr>
          <a:xfrm flipV="1">
            <a:off x="1091731" y="1545512"/>
            <a:ext cx="8236363" cy="19244"/>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115103" y="1548560"/>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1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2248450"/>
            <a:ext cx="8126225"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69057" y="1204036"/>
            <a:ext cx="7006222" cy="1107996"/>
          </a:xfrm>
          <a:prstGeom prst="rect">
            <a:avLst/>
          </a:prstGeom>
          <a:noFill/>
        </p:spPr>
        <p:txBody>
          <a:bodyPr wrap="square" rtlCol="0">
            <a:spAutoFit/>
          </a:bodyPr>
          <a:lstStyle/>
          <a:p>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Financial </a:t>
            </a:r>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Projections</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12" name="Rectangle 11"/>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pic>
        <p:nvPicPr>
          <p:cNvPr id="11" name="Picture 10"/>
          <p:cNvPicPr>
            <a:picLocks noChangeAspect="1"/>
          </p:cNvPicPr>
          <p:nvPr/>
        </p:nvPicPr>
        <p:blipFill>
          <a:blip r:embed="rId2"/>
          <a:stretch>
            <a:fillRect/>
          </a:stretch>
        </p:blipFill>
        <p:spPr>
          <a:xfrm>
            <a:off x="15147026" y="12533724"/>
            <a:ext cx="521770" cy="869616"/>
          </a:xfrm>
          <a:prstGeom prst="rect">
            <a:avLst/>
          </a:prstGeom>
        </p:spPr>
      </p:pic>
      <p:pic>
        <p:nvPicPr>
          <p:cNvPr id="13" name="Picture 12"/>
          <p:cNvPicPr>
            <a:picLocks noChangeAspect="1"/>
          </p:cNvPicPr>
          <p:nvPr/>
        </p:nvPicPr>
        <p:blipFill>
          <a:blip r:embed="rId3"/>
          <a:stretch>
            <a:fillRect/>
          </a:stretch>
        </p:blipFill>
        <p:spPr>
          <a:xfrm>
            <a:off x="15087391" y="11144228"/>
            <a:ext cx="641040" cy="50886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563766874"/>
              </p:ext>
            </p:extLst>
          </p:nvPr>
        </p:nvGraphicFramePr>
        <p:xfrm>
          <a:off x="3258951" y="4280505"/>
          <a:ext cx="17935536" cy="4340981"/>
        </p:xfrm>
        <a:graphic>
          <a:graphicData uri="http://schemas.openxmlformats.org/drawingml/2006/table">
            <a:tbl>
              <a:tblPr firstRow="1" bandRow="1">
                <a:tableStyleId>{F5AB1C69-6EDB-4FF4-983F-18BD219EF322}</a:tableStyleId>
              </a:tblPr>
              <a:tblGrid>
                <a:gridCol w="2989256"/>
                <a:gridCol w="2989256"/>
                <a:gridCol w="2989256"/>
                <a:gridCol w="2989256"/>
                <a:gridCol w="2989256"/>
                <a:gridCol w="2989256"/>
              </a:tblGrid>
              <a:tr h="1261663">
                <a:tc>
                  <a:txBody>
                    <a:bodyPr/>
                    <a:lstStyle/>
                    <a:p>
                      <a:pPr algn="l"/>
                      <a:endParaRPr lang="en-US" dirty="0">
                        <a:solidFill>
                          <a:schemeClr val="bg1"/>
                        </a:solidFill>
                      </a:endParaRPr>
                    </a:p>
                  </a:txBody>
                  <a:tcPr/>
                </a:tc>
                <a:tc>
                  <a:txBody>
                    <a:bodyPr/>
                    <a:lstStyle/>
                    <a:p>
                      <a:pPr algn="r"/>
                      <a:r>
                        <a:rPr lang="en-US" dirty="0" smtClean="0">
                          <a:solidFill>
                            <a:schemeClr val="lt1"/>
                          </a:solidFill>
                        </a:rPr>
                        <a:t>Year 1</a:t>
                      </a:r>
                      <a:endParaRPr lang="en-US" dirty="0">
                        <a:solidFill>
                          <a:schemeClr val="bg1"/>
                        </a:solidFill>
                      </a:endParaRPr>
                    </a:p>
                  </a:txBody>
                  <a:tcPr/>
                </a:tc>
                <a:tc>
                  <a:txBody>
                    <a:bodyPr/>
                    <a:lstStyle/>
                    <a:p>
                      <a:pPr algn="r"/>
                      <a:r>
                        <a:rPr lang="en-US" dirty="0" smtClean="0"/>
                        <a:t>Year 2</a:t>
                      </a:r>
                      <a:endParaRPr lang="en-US" dirty="0">
                        <a:solidFill>
                          <a:schemeClr val="bg1"/>
                        </a:solidFill>
                      </a:endParaRPr>
                    </a:p>
                  </a:txBody>
                  <a:tcPr/>
                </a:tc>
                <a:tc>
                  <a:txBody>
                    <a:bodyPr/>
                    <a:lstStyle/>
                    <a:p>
                      <a:pPr algn="r"/>
                      <a:r>
                        <a:rPr lang="en-US" dirty="0" smtClean="0"/>
                        <a:t>Year 3</a:t>
                      </a:r>
                      <a:endParaRPr lang="en-US" dirty="0">
                        <a:solidFill>
                          <a:schemeClr val="bg1"/>
                        </a:solidFill>
                      </a:endParaRPr>
                    </a:p>
                  </a:txBody>
                  <a:tcPr/>
                </a:tc>
                <a:tc>
                  <a:txBody>
                    <a:bodyPr/>
                    <a:lstStyle/>
                    <a:p>
                      <a:pPr algn="r"/>
                      <a:r>
                        <a:rPr lang="en-US" dirty="0" smtClean="0"/>
                        <a:t>Year 4</a:t>
                      </a:r>
                      <a:endParaRPr lang="en-US" dirty="0">
                        <a:solidFill>
                          <a:schemeClr val="bg1"/>
                        </a:solidFill>
                      </a:endParaRPr>
                    </a:p>
                  </a:txBody>
                  <a:tcPr/>
                </a:tc>
                <a:tc>
                  <a:txBody>
                    <a:bodyPr/>
                    <a:lstStyle/>
                    <a:p>
                      <a:pPr algn="r"/>
                      <a:r>
                        <a:rPr lang="en-US" dirty="0" smtClean="0"/>
                        <a:t>Year 5</a:t>
                      </a:r>
                      <a:endParaRPr lang="en-US" dirty="0">
                        <a:solidFill>
                          <a:schemeClr val="bg1"/>
                        </a:solidFill>
                      </a:endParaRPr>
                    </a:p>
                  </a:txBody>
                  <a:tcPr/>
                </a:tc>
              </a:tr>
              <a:tr h="1420273">
                <a:tc>
                  <a:txBody>
                    <a:bodyPr/>
                    <a:lstStyle/>
                    <a:p>
                      <a:pPr algn="l"/>
                      <a:r>
                        <a:rPr lang="en-US" b="1" dirty="0" smtClean="0"/>
                        <a:t>Total</a:t>
                      </a:r>
                      <a:r>
                        <a:rPr lang="en-US" b="1" baseline="0" dirty="0" smtClean="0"/>
                        <a:t> Sales</a:t>
                      </a:r>
                      <a:endParaRPr lang="en-US" b="1" dirty="0">
                        <a:solidFill>
                          <a:schemeClr val="bg1"/>
                        </a:solidFill>
                      </a:endParaRPr>
                    </a:p>
                  </a:txBody>
                  <a:tcPr/>
                </a:tc>
                <a:tc>
                  <a:txBody>
                    <a:bodyPr/>
                    <a:lstStyle/>
                    <a:p>
                      <a:pPr algn="r"/>
                      <a:r>
                        <a:rPr lang="en-US" dirty="0" smtClean="0">
                          <a:solidFill>
                            <a:schemeClr val="tx1"/>
                          </a:solidFill>
                        </a:rPr>
                        <a:t>$7,609,547</a:t>
                      </a:r>
                      <a:endParaRPr lang="en-US" dirty="0">
                        <a:solidFill>
                          <a:schemeClr val="tx1"/>
                        </a:solidFill>
                      </a:endParaRPr>
                    </a:p>
                  </a:txBody>
                  <a:tcPr/>
                </a:tc>
                <a:tc>
                  <a:txBody>
                    <a:bodyPr/>
                    <a:lstStyle/>
                    <a:p>
                      <a:pPr algn="r"/>
                      <a:r>
                        <a:rPr lang="en-US" dirty="0" smtClean="0">
                          <a:solidFill>
                            <a:schemeClr val="tx1"/>
                          </a:solidFill>
                        </a:rPr>
                        <a:t>$16,167,941</a:t>
                      </a:r>
                      <a:endParaRPr lang="en-US" dirty="0">
                        <a:solidFill>
                          <a:schemeClr val="tx1"/>
                        </a:solidFill>
                      </a:endParaRPr>
                    </a:p>
                  </a:txBody>
                  <a:tcPr/>
                </a:tc>
                <a:tc>
                  <a:txBody>
                    <a:bodyPr/>
                    <a:lstStyle/>
                    <a:p>
                      <a:pPr algn="r"/>
                      <a:r>
                        <a:rPr lang="en-US" dirty="0" smtClean="0">
                          <a:solidFill>
                            <a:schemeClr val="tx1"/>
                          </a:solidFill>
                        </a:rPr>
                        <a:t>$31,532,709</a:t>
                      </a:r>
                      <a:endParaRPr lang="en-US" dirty="0">
                        <a:solidFill>
                          <a:schemeClr val="tx1"/>
                        </a:solidFill>
                      </a:endParaRPr>
                    </a:p>
                  </a:txBody>
                  <a:tcPr/>
                </a:tc>
                <a:tc>
                  <a:txBody>
                    <a:bodyPr/>
                    <a:lstStyle/>
                    <a:p>
                      <a:pPr algn="r"/>
                      <a:r>
                        <a:rPr lang="en-US" dirty="0" smtClean="0">
                          <a:solidFill>
                            <a:schemeClr val="tx1"/>
                          </a:solidFill>
                        </a:rPr>
                        <a:t>$40,710,855</a:t>
                      </a:r>
                      <a:endParaRPr lang="en-US" dirty="0">
                        <a:solidFill>
                          <a:schemeClr val="tx1"/>
                        </a:solidFill>
                      </a:endParaRPr>
                    </a:p>
                  </a:txBody>
                  <a:tcPr/>
                </a:tc>
                <a:tc>
                  <a:txBody>
                    <a:bodyPr/>
                    <a:lstStyle/>
                    <a:p>
                      <a:pPr algn="r"/>
                      <a:r>
                        <a:rPr lang="en-US" dirty="0" smtClean="0">
                          <a:solidFill>
                            <a:schemeClr val="tx1"/>
                          </a:solidFill>
                        </a:rPr>
                        <a:t>$47,102,624</a:t>
                      </a:r>
                      <a:endParaRPr lang="en-US" dirty="0">
                        <a:solidFill>
                          <a:schemeClr val="tx1"/>
                        </a:solidFill>
                      </a:endParaRPr>
                    </a:p>
                  </a:txBody>
                  <a:tcPr/>
                </a:tc>
              </a:tr>
              <a:tr h="1659045">
                <a:tc>
                  <a:txBody>
                    <a:bodyPr/>
                    <a:lstStyle/>
                    <a:p>
                      <a:pPr algn="l"/>
                      <a:r>
                        <a:rPr lang="en-US" b="1" dirty="0" smtClean="0"/>
                        <a:t>Net Cash Flow</a:t>
                      </a:r>
                      <a:endParaRPr lang="en-US" b="1" dirty="0">
                        <a:solidFill>
                          <a:schemeClr val="bg1"/>
                        </a:solidFill>
                      </a:endParaRPr>
                    </a:p>
                  </a:txBody>
                  <a:tcPr/>
                </a:tc>
                <a:tc>
                  <a:txBody>
                    <a:bodyPr/>
                    <a:lstStyle/>
                    <a:p>
                      <a:pPr algn="r"/>
                      <a:r>
                        <a:rPr lang="en-US" dirty="0" smtClean="0">
                          <a:solidFill>
                            <a:schemeClr val="tx1"/>
                          </a:solidFill>
                        </a:rPr>
                        <a:t>$1,191,233</a:t>
                      </a:r>
                      <a:endParaRPr lang="en-US" dirty="0">
                        <a:solidFill>
                          <a:schemeClr val="tx1"/>
                        </a:solidFill>
                      </a:endParaRPr>
                    </a:p>
                  </a:txBody>
                  <a:tcPr/>
                </a:tc>
                <a:tc>
                  <a:txBody>
                    <a:bodyPr/>
                    <a:lstStyle/>
                    <a:p>
                      <a:pPr algn="r"/>
                      <a:r>
                        <a:rPr lang="en-US" dirty="0" smtClean="0">
                          <a:solidFill>
                            <a:schemeClr val="tx1"/>
                          </a:solidFill>
                        </a:rPr>
                        <a:t>$3,353,886</a:t>
                      </a:r>
                      <a:endParaRPr lang="en-US" dirty="0">
                        <a:solidFill>
                          <a:schemeClr val="tx1"/>
                        </a:solidFill>
                      </a:endParaRPr>
                    </a:p>
                  </a:txBody>
                  <a:tcPr/>
                </a:tc>
                <a:tc>
                  <a:txBody>
                    <a:bodyPr/>
                    <a:lstStyle/>
                    <a:p>
                      <a:pPr algn="r"/>
                      <a:r>
                        <a:rPr lang="en-US" dirty="0" smtClean="0">
                          <a:solidFill>
                            <a:schemeClr val="tx1"/>
                          </a:solidFill>
                        </a:rPr>
                        <a:t>$6,866,586</a:t>
                      </a:r>
                      <a:endParaRPr lang="en-US" dirty="0">
                        <a:solidFill>
                          <a:schemeClr val="tx1"/>
                        </a:solidFill>
                      </a:endParaRPr>
                    </a:p>
                  </a:txBody>
                  <a:tcPr/>
                </a:tc>
                <a:tc>
                  <a:txBody>
                    <a:bodyPr/>
                    <a:lstStyle/>
                    <a:p>
                      <a:pPr algn="r"/>
                      <a:r>
                        <a:rPr lang="en-US" dirty="0" smtClean="0">
                          <a:solidFill>
                            <a:schemeClr val="tx1"/>
                          </a:solidFill>
                        </a:rPr>
                        <a:t>$8,972,120</a:t>
                      </a:r>
                      <a:endParaRPr lang="en-US" dirty="0">
                        <a:solidFill>
                          <a:schemeClr val="tx1"/>
                        </a:solidFill>
                      </a:endParaRPr>
                    </a:p>
                  </a:txBody>
                  <a:tcPr/>
                </a:tc>
                <a:tc>
                  <a:txBody>
                    <a:bodyPr/>
                    <a:lstStyle/>
                    <a:p>
                      <a:pPr algn="r"/>
                      <a:r>
                        <a:rPr lang="en-US" dirty="0" smtClean="0">
                          <a:solidFill>
                            <a:schemeClr val="tx1"/>
                          </a:solidFill>
                        </a:rPr>
                        <a:t>$10,454,976</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136006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2248450"/>
            <a:ext cx="8126225"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69057" y="2328227"/>
            <a:ext cx="9926457" cy="11557010"/>
          </a:xfrm>
          <a:prstGeom prst="rect">
            <a:avLst/>
          </a:prstGeom>
          <a:noFill/>
        </p:spPr>
        <p:txBody>
          <a:bodyPr wrap="square" rtlCol="0">
            <a:spAutoFit/>
          </a:bodyPr>
          <a:lstStyle/>
          <a:p>
            <a:endParaRPr lang="en-US" b="1"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b="1"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Invested to date:</a:t>
            </a:r>
          </a:p>
          <a:p>
            <a:endPar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$400,000</a:t>
            </a:r>
          </a:p>
          <a:p>
            <a:endPar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b="1"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Funding needed for growth: </a:t>
            </a:r>
          </a:p>
          <a:p>
            <a:endPar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$3,500,000</a:t>
            </a:r>
          </a:p>
          <a:p>
            <a:endPar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b="1"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Use of fund: </a:t>
            </a:r>
          </a:p>
          <a:p>
            <a:endPar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charset="0"/>
              <a:buChar char="•"/>
            </a:pP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G</a:t>
            </a:r>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row operations to scale sales</a:t>
            </a:r>
          </a:p>
          <a:p>
            <a:pPr marL="571500" indent="-571500">
              <a:buFont typeface="Arial" charset="0"/>
              <a:buChar char="•"/>
            </a:pP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a:t>
            </a:r>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et up structure to fulfill large scale orders</a:t>
            </a:r>
          </a:p>
          <a:p>
            <a:pPr marL="571500" indent="-571500">
              <a:buFont typeface="Arial" charset="0"/>
              <a:buChar char="•"/>
            </a:pP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a:t>
            </a:r>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ncrease distribution channels</a:t>
            </a:r>
          </a:p>
          <a:p>
            <a:pPr marL="571500" indent="-571500">
              <a:buFont typeface="Arial" charset="0"/>
              <a:buChar char="•"/>
            </a:pP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P</a:t>
            </a:r>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ursue licensing deals</a:t>
            </a:r>
          </a:p>
          <a:p>
            <a:pPr marL="571500" indent="-571500">
              <a:buFont typeface="Arial" charset="0"/>
              <a:buChar char="•"/>
            </a:pPr>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Introduction of new product line for exports</a:t>
            </a:r>
          </a:p>
          <a:p>
            <a:pPr marL="571500" indent="-571500">
              <a:buFont typeface="Arial" charset="0"/>
              <a:buChar char="•"/>
            </a:pP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G</a:t>
            </a:r>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row digital marketing effort</a:t>
            </a:r>
          </a:p>
          <a:p>
            <a:pPr marL="571500" indent="-571500">
              <a:buFont typeface="Arial" charset="0"/>
              <a:buChar char="•"/>
            </a:pP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B</a:t>
            </a:r>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uy new equipment to improve profits</a:t>
            </a:r>
          </a:p>
          <a:p>
            <a:pPr marL="571500" indent="-571500">
              <a:buFont typeface="Arial" charset="0"/>
              <a:buChar char="•"/>
            </a:pP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H</a:t>
            </a:r>
            <a:r>
              <a:rPr lang="en-US"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ire talent</a:t>
            </a:r>
            <a:endPar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3169057" y="1204036"/>
            <a:ext cx="7006222" cy="1107996"/>
          </a:xfrm>
          <a:prstGeom prst="rect">
            <a:avLst/>
          </a:prstGeom>
          <a:noFill/>
        </p:spPr>
        <p:txBody>
          <a:bodyPr wrap="square" rtlCol="0">
            <a:spAutoFit/>
          </a:bodyPr>
          <a:lstStyle/>
          <a:p>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Funding</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12" name="Rectangle 11"/>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3686" y="2793672"/>
            <a:ext cx="7728917" cy="7728917"/>
          </a:xfrm>
          <a:prstGeom prst="rect">
            <a:avLst/>
          </a:prstGeom>
        </p:spPr>
      </p:pic>
      <p:sp>
        <p:nvSpPr>
          <p:cNvPr id="8" name="Oval 7"/>
          <p:cNvSpPr/>
          <p:nvPr/>
        </p:nvSpPr>
        <p:spPr>
          <a:xfrm>
            <a:off x="14741854" y="12302475"/>
            <a:ext cx="1332114" cy="133211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ebas Neue Bold" panose="020B0606020202050201" pitchFamily="34" charset="-94"/>
            </a:endParaRPr>
          </a:p>
        </p:txBody>
      </p:sp>
      <p:sp>
        <p:nvSpPr>
          <p:cNvPr id="10" name="Oval 9"/>
          <p:cNvSpPr/>
          <p:nvPr/>
        </p:nvSpPr>
        <p:spPr>
          <a:xfrm>
            <a:off x="14741854" y="10699579"/>
            <a:ext cx="1332114" cy="133211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ebas Neue Bold" panose="020B0606020202050201" pitchFamily="34" charset="-94"/>
            </a:endParaRPr>
          </a:p>
        </p:txBody>
      </p:sp>
      <p:pic>
        <p:nvPicPr>
          <p:cNvPr id="11" name="Picture 10"/>
          <p:cNvPicPr>
            <a:picLocks noChangeAspect="1"/>
          </p:cNvPicPr>
          <p:nvPr/>
        </p:nvPicPr>
        <p:blipFill>
          <a:blip r:embed="rId3"/>
          <a:stretch>
            <a:fillRect/>
          </a:stretch>
        </p:blipFill>
        <p:spPr>
          <a:xfrm>
            <a:off x="15147026" y="12533724"/>
            <a:ext cx="521770" cy="869616"/>
          </a:xfrm>
          <a:prstGeom prst="rect">
            <a:avLst/>
          </a:prstGeom>
        </p:spPr>
      </p:pic>
      <p:pic>
        <p:nvPicPr>
          <p:cNvPr id="13" name="Picture 12"/>
          <p:cNvPicPr>
            <a:picLocks noChangeAspect="1"/>
          </p:cNvPicPr>
          <p:nvPr/>
        </p:nvPicPr>
        <p:blipFill>
          <a:blip r:embed="rId4"/>
          <a:stretch>
            <a:fillRect/>
          </a:stretch>
        </p:blipFill>
        <p:spPr>
          <a:xfrm>
            <a:off x="15087391" y="11144228"/>
            <a:ext cx="641040" cy="508867"/>
          </a:xfrm>
          <a:prstGeom prst="rect">
            <a:avLst/>
          </a:prstGeom>
        </p:spPr>
      </p:pic>
      <p:sp>
        <p:nvSpPr>
          <p:cNvPr id="15" name="TextBox 14"/>
          <p:cNvSpPr txBox="1"/>
          <p:nvPr/>
        </p:nvSpPr>
        <p:spPr>
          <a:xfrm>
            <a:off x="16294314" y="12533724"/>
            <a:ext cx="5448594" cy="677108"/>
          </a:xfrm>
          <a:prstGeom prst="rect">
            <a:avLst/>
          </a:prstGeom>
          <a:noFill/>
        </p:spPr>
        <p:txBody>
          <a:bodyPr wrap="square" rtlCol="0">
            <a:spAutoFit/>
          </a:bodyPr>
          <a:lstStyle/>
          <a:p>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+1 (619) 929-8116</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16" name="TextBox 15"/>
          <p:cNvSpPr txBox="1"/>
          <p:nvPr/>
        </p:nvSpPr>
        <p:spPr>
          <a:xfrm>
            <a:off x="16294314" y="11059157"/>
            <a:ext cx="5448594" cy="677108"/>
          </a:xfrm>
          <a:prstGeom prst="rect">
            <a:avLst/>
          </a:prstGeom>
          <a:noFill/>
        </p:spPr>
        <p:txBody>
          <a:bodyPr wrap="square" rtlCol="0">
            <a:spAutoFit/>
          </a:bodyPr>
          <a:lstStyle/>
          <a:p>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hichem@goldgategroup.com</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187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2248450"/>
            <a:ext cx="6200078"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58951" y="5140841"/>
            <a:ext cx="18533071" cy="3416320"/>
          </a:xfrm>
          <a:prstGeom prst="rect">
            <a:avLst/>
          </a:prstGeom>
          <a:noFill/>
        </p:spPr>
        <p:txBody>
          <a:bodyPr wrap="square" rtlCol="0">
            <a:spAutoFit/>
          </a:bodyPr>
          <a:lstStyle/>
          <a:p>
            <a:pPr algn="ctr"/>
            <a:r>
              <a:rPr lang="en-US" sz="5400" b="1" dirty="0" smtClean="0"/>
              <a:t>“Foods </a:t>
            </a:r>
            <a:r>
              <a:rPr lang="en-US" sz="5400" b="1" dirty="0"/>
              <a:t>For Athletes, Inc. (FFA) </a:t>
            </a:r>
            <a:r>
              <a:rPr lang="en-US" sz="5400" dirty="0" smtClean="0"/>
              <a:t>creates innovative formulas and products infused with the finest ingredients from the richest soil in the USA, all designed to provide your body with the minerals and nutrients it needs for optimal health conditions” </a:t>
            </a:r>
          </a:p>
        </p:txBody>
      </p:sp>
      <p:sp>
        <p:nvSpPr>
          <p:cNvPr id="10" name="Rectangle 9"/>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sp>
        <p:nvSpPr>
          <p:cNvPr id="19" name="TextBox 18"/>
          <p:cNvSpPr txBox="1"/>
          <p:nvPr/>
        </p:nvSpPr>
        <p:spPr>
          <a:xfrm>
            <a:off x="3169057" y="1204036"/>
            <a:ext cx="4857343" cy="1107996"/>
          </a:xfrm>
          <a:prstGeom prst="rect">
            <a:avLst/>
          </a:prstGeom>
          <a:noFill/>
        </p:spPr>
        <p:txBody>
          <a:bodyPr wrap="square" rtlCol="0">
            <a:spAutoFit/>
          </a:bodyPr>
          <a:lstStyle/>
          <a:p>
            <a:r>
              <a:rPr lang="en-US"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Our Mission</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1520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1969892"/>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1986087"/>
            <a:ext cx="8126225"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69057" y="2105146"/>
            <a:ext cx="10416315" cy="7848302"/>
          </a:xfrm>
          <a:prstGeom prst="rect">
            <a:avLst/>
          </a:prstGeom>
          <a:noFill/>
        </p:spPr>
        <p:txBody>
          <a:bodyPr wrap="square" rtlCol="0">
            <a:spAutoFit/>
          </a:bodyPr>
          <a:lstStyle/>
          <a:p>
            <a:pPr algn="just"/>
            <a:r>
              <a:rPr lang="en-US" sz="3200" dirty="0" smtClean="0">
                <a:solidFill>
                  <a:schemeClr val="bg2">
                    <a:lumMod val="50000"/>
                  </a:schemeClr>
                </a:solidFill>
              </a:rPr>
              <a:t>Studies </a:t>
            </a:r>
            <a:r>
              <a:rPr lang="en-US" sz="3200" dirty="0">
                <a:solidFill>
                  <a:schemeClr val="bg2">
                    <a:lumMod val="50000"/>
                  </a:schemeClr>
                </a:solidFill>
              </a:rPr>
              <a:t>show that proper nutrition with </a:t>
            </a:r>
            <a:r>
              <a:rPr lang="en-US" sz="3200" dirty="0" smtClean="0">
                <a:solidFill>
                  <a:schemeClr val="bg2">
                    <a:lumMod val="50000"/>
                  </a:schemeClr>
                </a:solidFill>
              </a:rPr>
              <a:t>minerals </a:t>
            </a:r>
            <a:r>
              <a:rPr lang="en-US" sz="3200" dirty="0">
                <a:solidFill>
                  <a:schemeClr val="bg2">
                    <a:lumMod val="50000"/>
                  </a:schemeClr>
                </a:solidFill>
              </a:rPr>
              <a:t>and probiotics can help increase energy levels, muscle development, and overall good health. However, Today’s food and beverages no longer provide the </a:t>
            </a:r>
            <a:r>
              <a:rPr lang="en-US" sz="3200" dirty="0" smtClean="0">
                <a:solidFill>
                  <a:schemeClr val="bg2">
                    <a:lumMod val="50000"/>
                  </a:schemeClr>
                </a:solidFill>
              </a:rPr>
              <a:t>nutrients and minerals </a:t>
            </a:r>
            <a:r>
              <a:rPr lang="en-US" sz="3200" dirty="0">
                <a:solidFill>
                  <a:schemeClr val="bg2">
                    <a:lumMod val="50000"/>
                  </a:schemeClr>
                </a:solidFill>
              </a:rPr>
              <a:t>our bodies </a:t>
            </a:r>
            <a:r>
              <a:rPr lang="en-US" sz="3200" dirty="0" smtClean="0">
                <a:solidFill>
                  <a:schemeClr val="bg2">
                    <a:lumMod val="50000"/>
                  </a:schemeClr>
                </a:solidFill>
              </a:rPr>
              <a:t>require.</a:t>
            </a:r>
          </a:p>
          <a:p>
            <a:pPr algn="just"/>
            <a:endParaRPr lang="en-US" sz="3200" dirty="0" smtClean="0">
              <a:solidFill>
                <a:schemeClr val="bg2">
                  <a:lumMod val="50000"/>
                </a:schemeClr>
              </a:solidFill>
            </a:endParaRPr>
          </a:p>
          <a:p>
            <a:pPr algn="just"/>
            <a:r>
              <a:rPr lang="en-US" sz="3200" dirty="0">
                <a:solidFill>
                  <a:schemeClr val="bg2">
                    <a:lumMod val="50000"/>
                  </a:schemeClr>
                </a:solidFill>
              </a:rPr>
              <a:t>E</a:t>
            </a:r>
            <a:r>
              <a:rPr lang="en-US" sz="3200" dirty="0" smtClean="0">
                <a:solidFill>
                  <a:schemeClr val="bg2">
                    <a:lumMod val="50000"/>
                  </a:schemeClr>
                </a:solidFill>
              </a:rPr>
              <a:t>ating </a:t>
            </a:r>
            <a:r>
              <a:rPr lang="en-US" sz="3200" dirty="0">
                <a:solidFill>
                  <a:schemeClr val="bg2">
                    <a:lumMod val="50000"/>
                  </a:schemeClr>
                </a:solidFill>
              </a:rPr>
              <a:t>what nutritionists call a “balanced diet” with the “right foods” is no longer sufficient to maintain good </a:t>
            </a:r>
            <a:r>
              <a:rPr lang="en-US" sz="3200" dirty="0" smtClean="0">
                <a:solidFill>
                  <a:schemeClr val="bg2">
                    <a:lumMod val="50000"/>
                  </a:schemeClr>
                </a:solidFill>
              </a:rPr>
              <a:t>health. Today's </a:t>
            </a:r>
            <a:r>
              <a:rPr lang="en-US" sz="3200" dirty="0">
                <a:solidFill>
                  <a:schemeClr val="bg2">
                    <a:lumMod val="50000"/>
                  </a:schemeClr>
                </a:solidFill>
              </a:rPr>
              <a:t>conventional farming methods have resulted in mineral soil depletion, coupled with food additives consisting of chemicals, dyes, sweeteners and </a:t>
            </a:r>
            <a:r>
              <a:rPr lang="en-US" sz="3200" dirty="0" smtClean="0">
                <a:solidFill>
                  <a:schemeClr val="bg2">
                    <a:lumMod val="50000"/>
                  </a:schemeClr>
                </a:solidFill>
              </a:rPr>
              <a:t>preservatives, this resulted in the production of foods </a:t>
            </a:r>
            <a:r>
              <a:rPr lang="en-US" sz="3200" dirty="0">
                <a:solidFill>
                  <a:schemeClr val="bg2">
                    <a:lumMod val="50000"/>
                  </a:schemeClr>
                </a:solidFill>
              </a:rPr>
              <a:t>containing marginal nutritional </a:t>
            </a:r>
            <a:r>
              <a:rPr lang="en-US" sz="3200" dirty="0" smtClean="0">
                <a:solidFill>
                  <a:schemeClr val="bg2">
                    <a:lumMod val="50000"/>
                  </a:schemeClr>
                </a:solidFill>
              </a:rPr>
              <a:t>value. The population is getting sick due to a lack of minerals which the body needs to achieve optimal health conditions. </a:t>
            </a:r>
          </a:p>
          <a:p>
            <a:pPr algn="just"/>
            <a:endParaRPr lang="en-US" sz="2800" dirty="0"/>
          </a:p>
          <a:p>
            <a:pPr algn="just"/>
            <a:r>
              <a:rPr lang="en-US" sz="2800" dirty="0" smtClean="0"/>
              <a:t> </a:t>
            </a:r>
            <a:endParaRPr lang="en-US" sz="2800" dirty="0"/>
          </a:p>
        </p:txBody>
      </p:sp>
      <p:sp>
        <p:nvSpPr>
          <p:cNvPr id="19" name="TextBox 18"/>
          <p:cNvSpPr txBox="1"/>
          <p:nvPr/>
        </p:nvSpPr>
        <p:spPr>
          <a:xfrm>
            <a:off x="3169057" y="980955"/>
            <a:ext cx="7006222" cy="1107996"/>
          </a:xfrm>
          <a:prstGeom prst="rect">
            <a:avLst/>
          </a:prstGeom>
          <a:noFill/>
        </p:spPr>
        <p:txBody>
          <a:bodyPr wrap="square" rtlCol="0">
            <a:spAutoFit/>
          </a:bodyPr>
          <a:lstStyle/>
          <a:p>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The</a:t>
            </a: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Problem</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12" name="Rectangle 11"/>
          <p:cNvSpPr/>
          <p:nvPr/>
        </p:nvSpPr>
        <p:spPr>
          <a:xfrm flipH="1">
            <a:off x="0" y="980955"/>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8425" y="2105146"/>
            <a:ext cx="10105203" cy="1154258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004" y="9118027"/>
            <a:ext cx="6103504" cy="4597973"/>
          </a:xfrm>
          <a:prstGeom prst="rect">
            <a:avLst/>
          </a:prstGeom>
        </p:spPr>
      </p:pic>
    </p:spTree>
    <p:extLst>
      <p:ext uri="{BB962C8B-B14F-4D97-AF65-F5344CB8AC3E}">
        <p14:creationId xmlns:p14="http://schemas.microsoft.com/office/powerpoint/2010/main" val="19054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2248450"/>
            <a:ext cx="4218333"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69058" y="1204036"/>
            <a:ext cx="5777234" cy="1107996"/>
          </a:xfrm>
          <a:prstGeom prst="rect">
            <a:avLst/>
          </a:prstGeom>
          <a:noFill/>
        </p:spPr>
        <p:txBody>
          <a:bodyPr wrap="square" rtlCol="0">
            <a:spAutoFit/>
          </a:bodyPr>
          <a:lstStyle/>
          <a:p>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The</a:t>
            </a: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Solution</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6" name="Rectangle 25"/>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sp>
        <p:nvSpPr>
          <p:cNvPr id="3" name="Rectangle 2"/>
          <p:cNvSpPr/>
          <p:nvPr/>
        </p:nvSpPr>
        <p:spPr>
          <a:xfrm>
            <a:off x="2579914" y="2589408"/>
            <a:ext cx="18908486" cy="1754326"/>
          </a:xfrm>
          <a:prstGeom prst="rect">
            <a:avLst/>
          </a:prstGeom>
        </p:spPr>
        <p:txBody>
          <a:bodyPr wrap="square">
            <a:spAutoFit/>
          </a:bodyPr>
          <a:lstStyle/>
          <a:p>
            <a:pPr algn="ctr"/>
            <a:r>
              <a:rPr lang="en-US" dirty="0" err="1">
                <a:solidFill>
                  <a:schemeClr val="bg2">
                    <a:lumMod val="50000"/>
                  </a:schemeClr>
                </a:solidFill>
              </a:rPr>
              <a:t>BlackMP</a:t>
            </a:r>
            <a:r>
              <a:rPr lang="en-US" dirty="0">
                <a:solidFill>
                  <a:schemeClr val="bg2">
                    <a:lumMod val="50000"/>
                  </a:schemeClr>
                </a:solidFill>
              </a:rPr>
              <a:t> Products uniquely combine </a:t>
            </a:r>
            <a:r>
              <a:rPr lang="en-US" dirty="0" smtClean="0">
                <a:solidFill>
                  <a:schemeClr val="bg2">
                    <a:lumMod val="50000"/>
                  </a:schemeClr>
                </a:solidFill>
              </a:rPr>
              <a:t>organic grade Probiotics</a:t>
            </a:r>
            <a:r>
              <a:rPr lang="en-US" dirty="0">
                <a:solidFill>
                  <a:schemeClr val="bg2">
                    <a:lumMod val="50000"/>
                  </a:schemeClr>
                </a:solidFill>
              </a:rPr>
              <a:t>, </a:t>
            </a:r>
            <a:r>
              <a:rPr lang="en-US" dirty="0" err="1">
                <a:solidFill>
                  <a:schemeClr val="bg2">
                    <a:lumMod val="50000"/>
                  </a:schemeClr>
                </a:solidFill>
              </a:rPr>
              <a:t>Humic</a:t>
            </a:r>
            <a:r>
              <a:rPr lang="en-US" dirty="0">
                <a:solidFill>
                  <a:schemeClr val="bg2">
                    <a:lumMod val="50000"/>
                  </a:schemeClr>
                </a:solidFill>
              </a:rPr>
              <a:t> &amp; </a:t>
            </a:r>
            <a:r>
              <a:rPr lang="en-US" dirty="0" err="1">
                <a:solidFill>
                  <a:schemeClr val="bg2">
                    <a:lumMod val="50000"/>
                  </a:schemeClr>
                </a:solidFill>
              </a:rPr>
              <a:t>Fulvic</a:t>
            </a:r>
            <a:r>
              <a:rPr lang="en-US" dirty="0">
                <a:solidFill>
                  <a:schemeClr val="bg2">
                    <a:lumMod val="50000"/>
                  </a:schemeClr>
                </a:solidFill>
              </a:rPr>
              <a:t> Minerals, Electrolytes, and Alkaline (pH 10) </a:t>
            </a:r>
            <a:r>
              <a:rPr lang="en-US" dirty="0" smtClean="0">
                <a:solidFill>
                  <a:schemeClr val="bg2">
                    <a:lumMod val="50000"/>
                  </a:schemeClr>
                </a:solidFill>
              </a:rPr>
              <a:t>water, to create the most nutritional supplements available today which provide the body with the minerals it needs for an improved immune system and optimal health condition.</a:t>
            </a:r>
            <a:endParaRPr lang="en-US" dirty="0">
              <a:solidFill>
                <a:schemeClr val="bg2">
                  <a:lumMod val="50000"/>
                </a:schemeClr>
              </a:solidFill>
            </a:endParaRPr>
          </a:p>
        </p:txBody>
      </p:sp>
      <p:sp>
        <p:nvSpPr>
          <p:cNvPr id="6" name="Rectangle 2"/>
          <p:cNvSpPr>
            <a:spLocks noChangeArrowheads="1"/>
          </p:cNvSpPr>
          <p:nvPr/>
        </p:nvSpPr>
        <p:spPr bwMode="auto">
          <a:xfrm flipV="1">
            <a:off x="-5873433" y="9793744"/>
            <a:ext cx="6238261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4684692"/>
            <a:ext cx="15838714" cy="9031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2248450"/>
            <a:ext cx="4218333"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208364" y="2435057"/>
            <a:ext cx="5448594" cy="677108"/>
          </a:xfrm>
          <a:prstGeom prst="rect">
            <a:avLst/>
          </a:prstGeom>
          <a:noFill/>
        </p:spPr>
        <p:txBody>
          <a:bodyPr wrap="square" rtlCol="0">
            <a:spAutoFit/>
          </a:bodyPr>
          <a:lstStyle/>
          <a:p>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BlackMp</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Product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line</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4" name="TextBox 33"/>
          <p:cNvSpPr txBox="1"/>
          <p:nvPr/>
        </p:nvSpPr>
        <p:spPr>
          <a:xfrm>
            <a:off x="3169058" y="1204036"/>
            <a:ext cx="5777234" cy="1107996"/>
          </a:xfrm>
          <a:prstGeom prst="rect">
            <a:avLst/>
          </a:prstGeom>
          <a:noFill/>
        </p:spPr>
        <p:txBody>
          <a:bodyPr wrap="square" rtlCol="0">
            <a:spAutoFit/>
          </a:bodyPr>
          <a:lstStyle/>
          <a:p>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The</a:t>
            </a:r>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Solution</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6" name="Rectangle 25"/>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sp>
        <p:nvSpPr>
          <p:cNvPr id="43" name="TextBox 42"/>
          <p:cNvSpPr txBox="1"/>
          <p:nvPr/>
        </p:nvSpPr>
        <p:spPr>
          <a:xfrm>
            <a:off x="858916" y="9860315"/>
            <a:ext cx="3987075" cy="523220"/>
          </a:xfrm>
          <a:prstGeom prst="rect">
            <a:avLst/>
          </a:prstGeom>
          <a:noFill/>
        </p:spPr>
        <p:txBody>
          <a:bodyPr wrap="square" rtlCol="0">
            <a:spAutoFit/>
          </a:bodyPr>
          <a:lstStyle/>
          <a:p>
            <a:pPr algn="ct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Bottled</a:t>
            </a:r>
            <a:r>
              <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Water</a:t>
            </a:r>
            <a:endPar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86" name="TextBox 85"/>
          <p:cNvSpPr txBox="1"/>
          <p:nvPr/>
        </p:nvSpPr>
        <p:spPr>
          <a:xfrm>
            <a:off x="5932661" y="9918916"/>
            <a:ext cx="4269167" cy="523220"/>
          </a:xfrm>
          <a:prstGeom prst="rect">
            <a:avLst/>
          </a:prstGeom>
          <a:noFill/>
        </p:spPr>
        <p:txBody>
          <a:bodyPr wrap="square" rtlCol="0">
            <a:spAutoFit/>
          </a:bodyPr>
          <a:lstStyle/>
          <a:p>
            <a:pPr algn="ct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Fat</a:t>
            </a:r>
            <a:r>
              <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Burner</a:t>
            </a:r>
            <a:r>
              <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Powder</a:t>
            </a:r>
            <a:endPar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207" y="4208981"/>
            <a:ext cx="5745314" cy="5486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9089" y="4592107"/>
            <a:ext cx="5816796" cy="49612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9463" y="4195433"/>
            <a:ext cx="6173577" cy="558267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66888" y="4641328"/>
            <a:ext cx="5486400" cy="496127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807" y="4539744"/>
            <a:ext cx="5486400" cy="4961273"/>
          </a:xfrm>
          <a:prstGeom prst="rect">
            <a:avLst/>
          </a:prstGeom>
        </p:spPr>
      </p:pic>
      <p:sp>
        <p:nvSpPr>
          <p:cNvPr id="25" name="Rectangle 24"/>
          <p:cNvSpPr/>
          <p:nvPr/>
        </p:nvSpPr>
        <p:spPr>
          <a:xfrm>
            <a:off x="16416857" y="9827768"/>
            <a:ext cx="3025342" cy="840256"/>
          </a:xfrm>
          <a:prstGeom prst="rect">
            <a:avLst/>
          </a:prstGeom>
          <a:solidFill>
            <a:schemeClr val="tx1">
              <a:lumMod val="85000"/>
              <a:lumOff val="1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2" name="TextBox 31"/>
          <p:cNvSpPr txBox="1"/>
          <p:nvPr/>
        </p:nvSpPr>
        <p:spPr>
          <a:xfrm>
            <a:off x="11149902" y="9913174"/>
            <a:ext cx="4269167" cy="523220"/>
          </a:xfrm>
          <a:prstGeom prst="rect">
            <a:avLst/>
          </a:prstGeom>
          <a:noFill/>
        </p:spPr>
        <p:txBody>
          <a:bodyPr wrap="square" rtlCol="0">
            <a:spAutoFit/>
          </a:bodyPr>
          <a:lstStyle/>
          <a:p>
            <a:pPr algn="ct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Original</a:t>
            </a:r>
            <a:r>
              <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Powder</a:t>
            </a:r>
            <a:endPar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5" name="TextBox 34"/>
          <p:cNvSpPr txBox="1"/>
          <p:nvPr/>
        </p:nvSpPr>
        <p:spPr>
          <a:xfrm>
            <a:off x="19875504" y="9898313"/>
            <a:ext cx="4269167" cy="523220"/>
          </a:xfrm>
          <a:prstGeom prst="rect">
            <a:avLst/>
          </a:prstGeom>
          <a:noFill/>
        </p:spPr>
        <p:txBody>
          <a:bodyPr wrap="square" rtlCol="0">
            <a:spAutoFit/>
          </a:bodyPr>
          <a:lstStyle/>
          <a:p>
            <a:pPr algn="ctr"/>
            <a:r>
              <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Liquid </a:t>
            </a: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Concentrate</a:t>
            </a:r>
            <a:endPar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6" name="TextBox 35"/>
          <p:cNvSpPr txBox="1"/>
          <p:nvPr/>
        </p:nvSpPr>
        <p:spPr>
          <a:xfrm>
            <a:off x="15794944" y="9958894"/>
            <a:ext cx="4269167" cy="523220"/>
          </a:xfrm>
          <a:prstGeom prst="rect">
            <a:avLst/>
          </a:prstGeom>
          <a:noFill/>
        </p:spPr>
        <p:txBody>
          <a:bodyPr wrap="square" rtlCol="0">
            <a:spAutoFit/>
          </a:bodyPr>
          <a:lstStyle/>
          <a:p>
            <a:pPr algn="ct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Energy</a:t>
            </a:r>
            <a:r>
              <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concentrate</a:t>
            </a:r>
            <a:endPar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7" name="Rectangle 36"/>
          <p:cNvSpPr/>
          <p:nvPr/>
        </p:nvSpPr>
        <p:spPr>
          <a:xfrm>
            <a:off x="20484121" y="9756459"/>
            <a:ext cx="3025342" cy="840256"/>
          </a:xfrm>
          <a:prstGeom prst="rect">
            <a:avLst/>
          </a:prstGeom>
          <a:solidFill>
            <a:schemeClr val="tx1">
              <a:lumMod val="85000"/>
              <a:lumOff val="1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8" name="Rectangle 37"/>
          <p:cNvSpPr/>
          <p:nvPr/>
        </p:nvSpPr>
        <p:spPr>
          <a:xfrm>
            <a:off x="11816206" y="9813859"/>
            <a:ext cx="2734632" cy="813752"/>
          </a:xfrm>
          <a:prstGeom prst="rect">
            <a:avLst/>
          </a:prstGeom>
          <a:solidFill>
            <a:schemeClr val="tx1">
              <a:lumMod val="85000"/>
              <a:lumOff val="1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9" name="Rectangle 38"/>
          <p:cNvSpPr/>
          <p:nvPr/>
        </p:nvSpPr>
        <p:spPr>
          <a:xfrm>
            <a:off x="6679946" y="9791658"/>
            <a:ext cx="3025342" cy="840256"/>
          </a:xfrm>
          <a:prstGeom prst="rect">
            <a:avLst/>
          </a:prstGeom>
          <a:solidFill>
            <a:schemeClr val="tx1">
              <a:lumMod val="85000"/>
              <a:lumOff val="1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40" name="Rectangle 39"/>
          <p:cNvSpPr/>
          <p:nvPr/>
        </p:nvSpPr>
        <p:spPr>
          <a:xfrm>
            <a:off x="1339782" y="9664938"/>
            <a:ext cx="3025342" cy="840256"/>
          </a:xfrm>
          <a:prstGeom prst="rect">
            <a:avLst/>
          </a:prstGeom>
          <a:solidFill>
            <a:schemeClr val="tx1">
              <a:lumMod val="85000"/>
              <a:lumOff val="1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7252" y="11592330"/>
            <a:ext cx="13496544" cy="2113505"/>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29527" y="11592330"/>
            <a:ext cx="1632511" cy="1632511"/>
          </a:xfrm>
          <a:prstGeom prst="rect">
            <a:avLst/>
          </a:prstGeom>
        </p:spPr>
      </p:pic>
    </p:spTree>
    <p:extLst>
      <p:ext uri="{BB962C8B-B14F-4D97-AF65-F5344CB8AC3E}">
        <p14:creationId xmlns:p14="http://schemas.microsoft.com/office/powerpoint/2010/main" val="182775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2248450"/>
            <a:ext cx="6200078"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51315" y="3626455"/>
            <a:ext cx="16033336" cy="477054"/>
          </a:xfrm>
          <a:prstGeom prst="rect">
            <a:avLst/>
          </a:prstGeom>
          <a:noFill/>
        </p:spPr>
        <p:txBody>
          <a:bodyPr wrap="square" rtlCol="0">
            <a:spAutoFit/>
          </a:bodyPr>
          <a:lstStyle/>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Already selling in more than 200 retail locations and growing </a:t>
            </a:r>
            <a:endParaRPr lang="tr-TR"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sp>
        <p:nvSpPr>
          <p:cNvPr id="16" name="TextBox 15"/>
          <p:cNvSpPr txBox="1"/>
          <p:nvPr/>
        </p:nvSpPr>
        <p:spPr>
          <a:xfrm>
            <a:off x="3208364" y="2435057"/>
            <a:ext cx="5448594" cy="677108"/>
          </a:xfrm>
          <a:prstGeom prst="rect">
            <a:avLst/>
          </a:prstGeom>
          <a:noFill/>
        </p:spPr>
        <p:txBody>
          <a:bodyPr wrap="square" rtlCol="0">
            <a:spAutoFit/>
          </a:bodyPr>
          <a:lstStyle/>
          <a:p>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We</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are</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growing</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3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fast</a:t>
            </a:r>
            <a:r>
              <a:rPr lang="tr-TR" sz="3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19" name="TextBox 18"/>
          <p:cNvSpPr txBox="1"/>
          <p:nvPr/>
        </p:nvSpPr>
        <p:spPr>
          <a:xfrm>
            <a:off x="3169057" y="1204036"/>
            <a:ext cx="4857343" cy="1107996"/>
          </a:xfrm>
          <a:prstGeom prst="rect">
            <a:avLst/>
          </a:prstGeom>
          <a:noFill/>
        </p:spPr>
        <p:txBody>
          <a:bodyPr wrap="square" rtlCol="0">
            <a:spAutoFit/>
          </a:bodyPr>
          <a:lstStyle/>
          <a:p>
            <a:r>
              <a:rPr lang="tr-TR" sz="66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Traction</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 name="Oval 1"/>
          <p:cNvSpPr/>
          <p:nvPr/>
        </p:nvSpPr>
        <p:spPr>
          <a:xfrm>
            <a:off x="3258951" y="3755577"/>
            <a:ext cx="244929" cy="24492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58951" y="4767948"/>
            <a:ext cx="244929" cy="24492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8951" y="5780319"/>
            <a:ext cx="244929" cy="24492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258951" y="6792690"/>
            <a:ext cx="244929" cy="24492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258951" y="7805061"/>
            <a:ext cx="244929" cy="24492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58951" y="8817432"/>
            <a:ext cx="244929" cy="24492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51315" y="5581302"/>
            <a:ext cx="14636307" cy="861774"/>
          </a:xfrm>
          <a:prstGeom prst="rect">
            <a:avLst/>
          </a:prstGeom>
          <a:noFill/>
        </p:spPr>
        <p:txBody>
          <a:bodyPr wrap="square" rtlCol="0">
            <a:spAutoFit/>
          </a:bodyPr>
          <a:lstStyle/>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Contracts are signed with other major distributors such as </a:t>
            </a:r>
            <a:r>
              <a:rPr lang="en-US" sz="2500" dirty="0" err="1"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Kehe</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Distributors which handles all the Save Mart stores</a:t>
            </a:r>
            <a:endParaRPr lang="tr-TR"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p:cNvSpPr txBox="1"/>
          <p:nvPr/>
        </p:nvSpPr>
        <p:spPr>
          <a:xfrm>
            <a:off x="4051315" y="4651885"/>
            <a:ext cx="16033336" cy="477054"/>
          </a:xfrm>
          <a:prstGeom prst="rect">
            <a:avLst/>
          </a:prstGeom>
          <a:noFill/>
        </p:spPr>
        <p:txBody>
          <a:bodyPr wrap="square" rtlCol="0">
            <a:spAutoFit/>
          </a:bodyPr>
          <a:lstStyle/>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Sold at major national retailers such as Whole Foods – Going Nationwide in 2017.  </a:t>
            </a:r>
            <a:endParaRPr lang="tr-TR"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p:cNvSpPr txBox="1"/>
          <p:nvPr/>
        </p:nvSpPr>
        <p:spPr>
          <a:xfrm>
            <a:off x="4051314" y="6606732"/>
            <a:ext cx="15118428" cy="861774"/>
          </a:xfrm>
          <a:prstGeom prst="rect">
            <a:avLst/>
          </a:prstGeom>
          <a:noFill/>
        </p:spPr>
        <p:txBody>
          <a:bodyPr wrap="square" rtlCol="0">
            <a:spAutoFit/>
          </a:bodyPr>
          <a:lstStyle/>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Received Letters of Intent from various companies wanting to license and/or white-label our formulas and ingredients, also from international distribution companies in Asia and Mexico</a:t>
            </a:r>
            <a:endParaRPr lang="tr-TR"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p:cNvSpPr txBox="1"/>
          <p:nvPr/>
        </p:nvSpPr>
        <p:spPr>
          <a:xfrm>
            <a:off x="4051314" y="7598076"/>
            <a:ext cx="14465285" cy="861774"/>
          </a:xfrm>
          <a:prstGeom prst="rect">
            <a:avLst/>
          </a:prstGeom>
          <a:noFill/>
        </p:spPr>
        <p:txBody>
          <a:bodyPr wrap="square" rtlCol="0">
            <a:spAutoFit/>
          </a:bodyPr>
          <a:lstStyle/>
          <a:p>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Multiple press appearances: </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Visalia Times Delta &amp; Tulare Advance Register, </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Front cover of national OM Times magazine, Central Valley Talk Show</a:t>
            </a:r>
            <a:endParaRPr lang="tr-TR"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p:cNvSpPr txBox="1"/>
          <p:nvPr/>
        </p:nvSpPr>
        <p:spPr>
          <a:xfrm>
            <a:off x="4051314" y="8645543"/>
            <a:ext cx="13028371" cy="954107"/>
          </a:xfrm>
          <a:prstGeom prst="rect">
            <a:avLst/>
          </a:prstGeom>
          <a:noFill/>
        </p:spPr>
        <p:txBody>
          <a:bodyPr wrap="square" rtlCol="0">
            <a:spAutoFit/>
          </a:bodyPr>
          <a:lstStyle/>
          <a:p>
            <a:r>
              <a:rPr lang="en-US" sz="2800" dirty="0" smtClean="0">
                <a:solidFill>
                  <a:schemeClr val="bg2">
                    <a:lumMod val="50000"/>
                  </a:schemeClr>
                </a:solidFill>
              </a:rPr>
              <a:t>Darren Long received a humanitarian </a:t>
            </a:r>
            <a:r>
              <a:rPr lang="en-US" sz="2800" dirty="0">
                <a:solidFill>
                  <a:schemeClr val="bg2">
                    <a:lumMod val="50000"/>
                  </a:schemeClr>
                </a:solidFill>
              </a:rPr>
              <a:t>award as well signed by the President </a:t>
            </a:r>
          </a:p>
          <a:p>
            <a:r>
              <a:rPr lang="en-US" sz="2800" dirty="0">
                <a:solidFill>
                  <a:schemeClr val="bg2">
                    <a:lumMod val="50000"/>
                  </a:schemeClr>
                </a:solidFill>
              </a:rPr>
              <a:t>of The United States, for his focus on youth sports.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5057" y="3864982"/>
            <a:ext cx="4374228" cy="5662195"/>
          </a:xfrm>
          <a:prstGeom prst="rect">
            <a:avLst/>
          </a:prstGeom>
        </p:spPr>
      </p:pic>
      <p:sp>
        <p:nvSpPr>
          <p:cNvPr id="21" name="Oval 20"/>
          <p:cNvSpPr/>
          <p:nvPr/>
        </p:nvSpPr>
        <p:spPr>
          <a:xfrm>
            <a:off x="3258950" y="9829803"/>
            <a:ext cx="244929" cy="24492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051313" y="9785343"/>
            <a:ext cx="13028371" cy="954107"/>
          </a:xfrm>
          <a:prstGeom prst="rect">
            <a:avLst/>
          </a:prstGeom>
          <a:noFill/>
        </p:spPr>
        <p:txBody>
          <a:bodyPr wrap="square" rtlCol="0">
            <a:spAutoFit/>
          </a:bodyPr>
          <a:lstStyle/>
          <a:p>
            <a:r>
              <a:rPr lang="en-US" sz="2800" dirty="0" smtClean="0">
                <a:solidFill>
                  <a:schemeClr val="bg2">
                    <a:lumMod val="50000"/>
                  </a:schemeClr>
                </a:solidFill>
              </a:rPr>
              <a:t>To date, the company generated over $400,000 in sales of the </a:t>
            </a:r>
            <a:r>
              <a:rPr lang="en-US" sz="2800" dirty="0" err="1" smtClean="0">
                <a:solidFill>
                  <a:schemeClr val="bg2">
                    <a:lumMod val="50000"/>
                  </a:schemeClr>
                </a:solidFill>
              </a:rPr>
              <a:t>BlackMp</a:t>
            </a:r>
            <a:r>
              <a:rPr lang="en-US" sz="2800" dirty="0" smtClean="0">
                <a:solidFill>
                  <a:schemeClr val="bg2">
                    <a:lumMod val="50000"/>
                  </a:schemeClr>
                </a:solidFill>
              </a:rPr>
              <a:t> products with no paid advertising </a:t>
            </a:r>
            <a:endParaRPr lang="en-US" sz="2800" dirty="0">
              <a:solidFill>
                <a:schemeClr val="bg2">
                  <a:lumMod val="50000"/>
                </a:schemeClr>
              </a:solidFill>
            </a:endParaRPr>
          </a:p>
        </p:txBody>
      </p:sp>
    </p:spTree>
    <p:extLst>
      <p:ext uri="{BB962C8B-B14F-4D97-AF65-F5344CB8AC3E}">
        <p14:creationId xmlns:p14="http://schemas.microsoft.com/office/powerpoint/2010/main" val="258157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2248450"/>
            <a:ext cx="4218333"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23639" y="6989673"/>
            <a:ext cx="4631161" cy="738664"/>
          </a:xfrm>
          <a:prstGeom prst="rect">
            <a:avLst/>
          </a:prstGeom>
          <a:noFill/>
        </p:spPr>
        <p:txBody>
          <a:bodyPr wrap="square" rtlCol="0">
            <a:spAutoFit/>
          </a:bodyPr>
          <a:lstStyle/>
          <a:p>
            <a:pPr algn="ctr"/>
            <a:r>
              <a:rPr lang="tr-TR" sz="4200" spc="100" dirty="0" err="1"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Ex</a:t>
            </a:r>
            <a:r>
              <a:rPr lang="tr-TR" sz="4200" spc="100" dirty="0"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 NFL Player</a:t>
            </a:r>
          </a:p>
        </p:txBody>
      </p:sp>
      <p:sp>
        <p:nvSpPr>
          <p:cNvPr id="19" name="TextBox 18"/>
          <p:cNvSpPr txBox="1"/>
          <p:nvPr/>
        </p:nvSpPr>
        <p:spPr>
          <a:xfrm>
            <a:off x="7343921" y="6989673"/>
            <a:ext cx="4631161" cy="738664"/>
          </a:xfrm>
          <a:prstGeom prst="rect">
            <a:avLst/>
          </a:prstGeom>
          <a:noFill/>
        </p:spPr>
        <p:txBody>
          <a:bodyPr wrap="square" rtlCol="0">
            <a:spAutoFit/>
          </a:bodyPr>
          <a:lstStyle/>
          <a:p>
            <a:pPr algn="ctr"/>
            <a:r>
              <a:rPr lang="tr-TR" sz="4200" spc="100" dirty="0"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Olympic </a:t>
            </a:r>
            <a:r>
              <a:rPr lang="tr-TR" sz="4200" spc="100" dirty="0" err="1"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medal</a:t>
            </a:r>
            <a:r>
              <a:rPr lang="tr-TR" sz="4200" spc="100" dirty="0"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4200" spc="100" dirty="0" err="1"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winner</a:t>
            </a:r>
            <a:endParaRPr lang="tr-TR" sz="4200" spc="100" dirty="0"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1" name="TextBox 20"/>
          <p:cNvSpPr txBox="1"/>
          <p:nvPr/>
        </p:nvSpPr>
        <p:spPr>
          <a:xfrm>
            <a:off x="12144264" y="6989673"/>
            <a:ext cx="4631161" cy="738664"/>
          </a:xfrm>
          <a:prstGeom prst="rect">
            <a:avLst/>
          </a:prstGeom>
          <a:noFill/>
        </p:spPr>
        <p:txBody>
          <a:bodyPr wrap="square" rtlCol="0">
            <a:spAutoFit/>
          </a:bodyPr>
          <a:lstStyle/>
          <a:p>
            <a:pPr algn="ctr"/>
            <a:r>
              <a:rPr lang="tr-TR" sz="4200" spc="100" dirty="0" err="1"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AMAZon</a:t>
            </a:r>
            <a:r>
              <a:rPr lang="tr-TR" sz="4200" spc="100" dirty="0"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4200" spc="100" dirty="0" err="1"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Customer</a:t>
            </a:r>
            <a:endParaRPr lang="tr-TR" sz="4200" spc="100" dirty="0"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2" name="TextBox 21"/>
          <p:cNvSpPr txBox="1"/>
          <p:nvPr/>
        </p:nvSpPr>
        <p:spPr>
          <a:xfrm>
            <a:off x="17171568" y="6989673"/>
            <a:ext cx="4631161" cy="738664"/>
          </a:xfrm>
          <a:prstGeom prst="rect">
            <a:avLst/>
          </a:prstGeom>
          <a:noFill/>
        </p:spPr>
        <p:txBody>
          <a:bodyPr wrap="square" rtlCol="0">
            <a:spAutoFit/>
          </a:bodyPr>
          <a:lstStyle/>
          <a:p>
            <a:pPr algn="ctr"/>
            <a:r>
              <a:rPr lang="tr-TR" sz="4200" spc="100" dirty="0" err="1"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Loyal</a:t>
            </a:r>
            <a:r>
              <a:rPr lang="tr-TR" sz="4200" spc="100" dirty="0"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4200" spc="100" dirty="0" err="1"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rPr>
              <a:t>Customer</a:t>
            </a:r>
            <a:endParaRPr lang="tr-TR" sz="4200" spc="100" dirty="0" smtClean="0">
              <a:solidFill>
                <a:schemeClr val="bg2">
                  <a:lumMod val="50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4" name="TextBox 23"/>
          <p:cNvSpPr txBox="1"/>
          <p:nvPr/>
        </p:nvSpPr>
        <p:spPr>
          <a:xfrm>
            <a:off x="2718079" y="7621919"/>
            <a:ext cx="4631161" cy="523220"/>
          </a:xfrm>
          <a:prstGeom prst="rect">
            <a:avLst/>
          </a:prstGeom>
          <a:noFill/>
        </p:spPr>
        <p:txBody>
          <a:bodyPr wrap="square" rtlCol="0">
            <a:spAutoFit/>
          </a:bodyPr>
          <a:lstStyle/>
          <a:p>
            <a:pPr algn="ct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LORenzo</a:t>
            </a:r>
            <a:r>
              <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neal</a:t>
            </a:r>
            <a:endParaRPr lang="tr-TR" sz="2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5" name="TextBox 24"/>
          <p:cNvSpPr txBox="1"/>
          <p:nvPr/>
        </p:nvSpPr>
        <p:spPr>
          <a:xfrm>
            <a:off x="7205219" y="7621919"/>
            <a:ext cx="4631161" cy="523220"/>
          </a:xfrm>
          <a:prstGeom prst="rect">
            <a:avLst/>
          </a:prstGeom>
          <a:noFill/>
        </p:spPr>
        <p:txBody>
          <a:bodyPr wrap="square" rtlCol="0">
            <a:spAutoFit/>
          </a:bodyPr>
          <a:lstStyle/>
          <a:p>
            <a:pPr algn="ct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Matt</a:t>
            </a:r>
            <a:r>
              <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t>
            </a: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lindland</a:t>
            </a:r>
            <a:endPar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7" name="TextBox 26"/>
          <p:cNvSpPr txBox="1"/>
          <p:nvPr/>
        </p:nvSpPr>
        <p:spPr>
          <a:xfrm>
            <a:off x="12086577" y="7621919"/>
            <a:ext cx="4631161" cy="523220"/>
          </a:xfrm>
          <a:prstGeom prst="rect">
            <a:avLst/>
          </a:prstGeom>
          <a:noFill/>
        </p:spPr>
        <p:txBody>
          <a:bodyPr wrap="square" rtlCol="0">
            <a:spAutoFit/>
          </a:bodyPr>
          <a:lstStyle/>
          <a:p>
            <a:pPr algn="ct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Sylvia</a:t>
            </a:r>
            <a:r>
              <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 Adams</a:t>
            </a:r>
          </a:p>
        </p:txBody>
      </p:sp>
      <p:sp>
        <p:nvSpPr>
          <p:cNvPr id="28" name="TextBox 27"/>
          <p:cNvSpPr txBox="1"/>
          <p:nvPr/>
        </p:nvSpPr>
        <p:spPr>
          <a:xfrm>
            <a:off x="17025622" y="7621919"/>
            <a:ext cx="4631161" cy="523220"/>
          </a:xfrm>
          <a:prstGeom prst="rect">
            <a:avLst/>
          </a:prstGeom>
          <a:noFill/>
        </p:spPr>
        <p:txBody>
          <a:bodyPr wrap="square" rtlCol="0">
            <a:spAutoFit/>
          </a:bodyPr>
          <a:lstStyle/>
          <a:p>
            <a:pPr algn="ctr"/>
            <a:r>
              <a:rPr lang="tr-TR" sz="2800" spc="100" dirty="0" err="1"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Arturo</a:t>
            </a:r>
            <a:endParaRPr lang="tr-TR" sz="28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9" name="TextBox 28"/>
          <p:cNvSpPr txBox="1"/>
          <p:nvPr/>
        </p:nvSpPr>
        <p:spPr>
          <a:xfrm>
            <a:off x="3371011" y="8255986"/>
            <a:ext cx="3623740" cy="1569660"/>
          </a:xfrm>
          <a:prstGeom prst="rect">
            <a:avLst/>
          </a:prstGeom>
          <a:noFill/>
        </p:spPr>
        <p:txBody>
          <a:bodyPr wrap="square" rtlCol="0">
            <a:spAutoFit/>
          </a:bodyPr>
          <a:lstStyle/>
          <a:p>
            <a:r>
              <a:rPr lang="en-US" sz="2400" b="1" i="1" dirty="0" smtClean="0"/>
              <a:t>“I </a:t>
            </a:r>
            <a:r>
              <a:rPr lang="en-US" sz="2400" b="1" i="1" dirty="0"/>
              <a:t>take </a:t>
            </a:r>
            <a:r>
              <a:rPr lang="en-US" sz="2400" b="1" i="1" dirty="0" err="1"/>
              <a:t>BlackMP</a:t>
            </a:r>
            <a:r>
              <a:rPr lang="en-US" sz="2400" b="1" i="1" dirty="0"/>
              <a:t> every day to stay hydrated, mentally clear, and pain free after 16 tough years in the NFL.”  </a:t>
            </a:r>
            <a:endParaRPr lang="en-US" sz="2400" b="1" i="1" dirty="0" smtClean="0"/>
          </a:p>
        </p:txBody>
      </p:sp>
      <p:sp>
        <p:nvSpPr>
          <p:cNvPr id="30" name="TextBox 29"/>
          <p:cNvSpPr txBox="1"/>
          <p:nvPr/>
        </p:nvSpPr>
        <p:spPr>
          <a:xfrm>
            <a:off x="7931917" y="8255986"/>
            <a:ext cx="3177764" cy="3046988"/>
          </a:xfrm>
          <a:prstGeom prst="rect">
            <a:avLst/>
          </a:prstGeom>
          <a:noFill/>
        </p:spPr>
        <p:txBody>
          <a:bodyPr wrap="square" rtlCol="0">
            <a:spAutoFit/>
          </a:bodyPr>
          <a:lstStyle/>
          <a:p>
            <a:pPr algn="ctr"/>
            <a:r>
              <a:rPr lang="en-US" sz="2400" b="1" dirty="0">
                <a:ea typeface="Open Sans" panose="020B0606030504020204" pitchFamily="34" charset="0"/>
                <a:cs typeface="Open Sans" panose="020B0606030504020204" pitchFamily="34" charset="0"/>
              </a:rPr>
              <a:t>“Since taking </a:t>
            </a:r>
            <a:r>
              <a:rPr lang="en-US" sz="2400" b="1" dirty="0" err="1">
                <a:ea typeface="Open Sans" panose="020B0606030504020204" pitchFamily="34" charset="0"/>
                <a:cs typeface="Open Sans" panose="020B0606030504020204" pitchFamily="34" charset="0"/>
              </a:rPr>
              <a:t>Blackmp</a:t>
            </a:r>
            <a:r>
              <a:rPr lang="en-US" sz="2400" b="1" dirty="0">
                <a:ea typeface="Open Sans" panose="020B0606030504020204" pitchFamily="34" charset="0"/>
                <a:cs typeface="Open Sans" panose="020B0606030504020204" pitchFamily="34" charset="0"/>
              </a:rPr>
              <a:t> for over a year now, I feel less stressed, more energized and ready to take on the daily challenges of leading the US Greco-Roman National team."</a:t>
            </a:r>
            <a:endParaRPr lang="tr-TR" sz="2400" b="1" dirty="0">
              <a:ea typeface="Open Sans" panose="020B0606030504020204" pitchFamily="34" charset="0"/>
              <a:cs typeface="Open Sans" panose="020B0606030504020204" pitchFamily="34" charset="0"/>
            </a:endParaRPr>
          </a:p>
        </p:txBody>
      </p:sp>
      <p:sp>
        <p:nvSpPr>
          <p:cNvPr id="31" name="TextBox 30"/>
          <p:cNvSpPr txBox="1"/>
          <p:nvPr/>
        </p:nvSpPr>
        <p:spPr>
          <a:xfrm>
            <a:off x="12487974" y="8255986"/>
            <a:ext cx="3943740" cy="3416320"/>
          </a:xfrm>
          <a:prstGeom prst="rect">
            <a:avLst/>
          </a:prstGeom>
          <a:noFill/>
        </p:spPr>
        <p:txBody>
          <a:bodyPr wrap="square" rtlCol="0">
            <a:spAutoFit/>
          </a:bodyPr>
          <a:lstStyle/>
          <a:p>
            <a:pPr algn="ctr"/>
            <a:r>
              <a:rPr lang="en-US" sz="2400" b="1" dirty="0" smtClean="0"/>
              <a:t>“My </a:t>
            </a:r>
            <a:r>
              <a:rPr lang="en-US" sz="2400" b="1" dirty="0"/>
              <a:t>husband and I use this supplement to get that </a:t>
            </a:r>
            <a:r>
              <a:rPr lang="en-US" sz="2400" b="1" dirty="0" err="1"/>
              <a:t>fulvic</a:t>
            </a:r>
            <a:r>
              <a:rPr lang="en-US" sz="2400" b="1" dirty="0"/>
              <a:t> acid boost and improve overall uptake of nutrients and energy to our body. We will continue to use this supplement as part of our morning routine. Highly recommended</a:t>
            </a:r>
            <a:r>
              <a:rPr lang="en-US" sz="2400" b="1" dirty="0" smtClean="0"/>
              <a:t>!”</a:t>
            </a:r>
            <a:endParaRPr lang="tr-TR" sz="2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16921371" y="8214120"/>
            <a:ext cx="5131554" cy="3785652"/>
          </a:xfrm>
          <a:prstGeom prst="rect">
            <a:avLst/>
          </a:prstGeom>
          <a:noFill/>
        </p:spPr>
        <p:txBody>
          <a:bodyPr wrap="square" rtlCol="0">
            <a:spAutoFit/>
          </a:bodyPr>
          <a:lstStyle/>
          <a:p>
            <a:pPr algn="ctr"/>
            <a:r>
              <a:rPr lang="en-US" sz="2400" b="1" i="1" dirty="0" smtClean="0"/>
              <a:t>“I </a:t>
            </a:r>
            <a:r>
              <a:rPr lang="en-US" sz="2400" b="1" i="1" dirty="0"/>
              <a:t>am a diabetic [and] I cheat all the time. I still only take pills. I went for labs [after] taking … </a:t>
            </a:r>
            <a:r>
              <a:rPr lang="en-US" sz="2400" b="1" i="1" dirty="0" err="1"/>
              <a:t>BlackMP</a:t>
            </a:r>
            <a:r>
              <a:rPr lang="en-US" sz="2400" b="1" i="1" dirty="0"/>
              <a:t>. I don’t know if it deserves the credit but both my A1C and Cholesterol were down a lot. My doctor says I’m am doing great. A1C was 6.4 down from 8.8 and cholesterol was down from 500+ to 237. Thank you </a:t>
            </a:r>
            <a:r>
              <a:rPr lang="en-US" sz="2400" b="1" i="1" dirty="0" err="1"/>
              <a:t>BlackMP</a:t>
            </a:r>
            <a:r>
              <a:rPr lang="en-US" sz="2400" b="1" i="1" dirty="0"/>
              <a:t> for being responsible for it</a:t>
            </a:r>
            <a:r>
              <a:rPr lang="en-US" sz="2400" b="1" i="1" dirty="0" smtClean="0"/>
              <a:t>.” </a:t>
            </a:r>
            <a:endParaRPr lang="tr-TR" sz="2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3208364" y="2435057"/>
            <a:ext cx="8766718" cy="677108"/>
          </a:xfrm>
          <a:prstGeom prst="rect">
            <a:avLst/>
          </a:prstGeom>
          <a:noFill/>
        </p:spPr>
        <p:txBody>
          <a:bodyPr wrap="square" rtlCol="0">
            <a:spAutoFit/>
          </a:bodyPr>
          <a:lstStyle/>
          <a:p>
            <a:r>
              <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See more </a:t>
            </a:r>
            <a:r>
              <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hlinkClick r:id="rId2" action="ppaction://hlinkfile"/>
              </a:rPr>
              <a:t>@ https://</a:t>
            </a:r>
            <a:r>
              <a:rPr lang="en-US" sz="3800" spc="100" dirty="0" err="1">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hlinkClick r:id="rId2" action="ppaction://hlinkfile"/>
              </a:rPr>
              <a:t>blackmp.tech</a:t>
            </a:r>
            <a:r>
              <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hlinkClick r:id="rId2" action="ppaction://hlinkfile"/>
              </a:rPr>
              <a:t>/testimonials/</a:t>
            </a:r>
            <a:endParaRPr lang="en-US" sz="38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4" name="TextBox 33"/>
          <p:cNvSpPr txBox="1"/>
          <p:nvPr/>
        </p:nvSpPr>
        <p:spPr>
          <a:xfrm>
            <a:off x="3169058" y="1204036"/>
            <a:ext cx="4308226" cy="1107996"/>
          </a:xfrm>
          <a:prstGeom prst="rect">
            <a:avLst/>
          </a:prstGeom>
          <a:noFill/>
        </p:spPr>
        <p:txBody>
          <a:bodyPr wrap="square" rtlCol="0">
            <a:spAutoFit/>
          </a:bodyPr>
          <a:lstStyle/>
          <a:p>
            <a:r>
              <a:rPr lang="en-US" sz="6600" spc="10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Testimonials</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6" name="Rectangle 25"/>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0" b="48792"/>
          <a:stretch/>
        </p:blipFill>
        <p:spPr>
          <a:xfrm>
            <a:off x="3648850" y="3937571"/>
            <a:ext cx="2769620" cy="27757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19809" y="3937225"/>
            <a:ext cx="2734681" cy="2776116"/>
          </a:xfrm>
          <a:prstGeom prst="rect">
            <a:avLst/>
          </a:prstGeom>
        </p:spPr>
      </p:pic>
      <p:pic>
        <p:nvPicPr>
          <p:cNvPr id="6" name="Picture 5"/>
          <p:cNvPicPr>
            <a:picLocks noChangeAspect="1"/>
          </p:cNvPicPr>
          <p:nvPr/>
        </p:nvPicPr>
        <p:blipFill rotWithShape="1">
          <a:blip r:embed="rId5"/>
          <a:srcRect l="8124" t="2487" r="14433" b="10341"/>
          <a:stretch/>
        </p:blipFill>
        <p:spPr>
          <a:xfrm>
            <a:off x="7931918" y="3985447"/>
            <a:ext cx="3240630" cy="2727894"/>
          </a:xfrm>
          <a:prstGeom prst="rect">
            <a:avLst/>
          </a:prstGeom>
        </p:spPr>
      </p:pic>
      <p:pic>
        <p:nvPicPr>
          <p:cNvPr id="7" name="Picture 6"/>
          <p:cNvPicPr>
            <a:picLocks noChangeAspect="1"/>
          </p:cNvPicPr>
          <p:nvPr/>
        </p:nvPicPr>
        <p:blipFill>
          <a:blip r:embed="rId6"/>
          <a:stretch>
            <a:fillRect/>
          </a:stretch>
        </p:blipFill>
        <p:spPr>
          <a:xfrm>
            <a:off x="12250677" y="3493675"/>
            <a:ext cx="4302767" cy="3495998"/>
          </a:xfrm>
          <a:prstGeom prst="rect">
            <a:avLst/>
          </a:prstGeom>
        </p:spPr>
      </p:pic>
    </p:spTree>
    <p:extLst>
      <p:ext uri="{BB962C8B-B14F-4D97-AF65-F5344CB8AC3E}">
        <p14:creationId xmlns:p14="http://schemas.microsoft.com/office/powerpoint/2010/main" val="8866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58951" y="2248450"/>
            <a:ext cx="4056249"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sp>
        <p:nvSpPr>
          <p:cNvPr id="19" name="TextBox 18"/>
          <p:cNvSpPr txBox="1"/>
          <p:nvPr/>
        </p:nvSpPr>
        <p:spPr>
          <a:xfrm>
            <a:off x="3169057" y="1204036"/>
            <a:ext cx="5741861" cy="1107996"/>
          </a:xfrm>
          <a:prstGeom prst="rect">
            <a:avLst/>
          </a:prstGeom>
          <a:noFill/>
        </p:spPr>
        <p:txBody>
          <a:bodyPr wrap="square" rtlCol="0">
            <a:spAutoFit/>
          </a:bodyPr>
          <a:lstStyle/>
          <a:p>
            <a:r>
              <a:rPr lang="tr-TR"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Market Size</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97" name="Oval 96"/>
          <p:cNvSpPr/>
          <p:nvPr/>
        </p:nvSpPr>
        <p:spPr>
          <a:xfrm>
            <a:off x="3258951" y="3840132"/>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836744" y="4241647"/>
            <a:ext cx="755440" cy="1323439"/>
          </a:xfrm>
          <a:prstGeom prst="rect">
            <a:avLst/>
          </a:prstGeom>
          <a:noFill/>
        </p:spPr>
        <p:txBody>
          <a:bodyPr wrap="square" rtlCol="0">
            <a:spAutoFit/>
          </a:bodyPr>
          <a:lstStyle/>
          <a:p>
            <a:pPr algn="ctr"/>
            <a:r>
              <a:rPr lang="tr-TR" sz="8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1</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2" name="Rectangle 1"/>
          <p:cNvSpPr/>
          <p:nvPr/>
        </p:nvSpPr>
        <p:spPr>
          <a:xfrm>
            <a:off x="5618922" y="4660757"/>
            <a:ext cx="11476383" cy="523220"/>
          </a:xfrm>
          <a:prstGeom prst="rect">
            <a:avLst/>
          </a:prstGeom>
        </p:spPr>
        <p:txBody>
          <a:bodyPr wrap="square">
            <a:spAutoFit/>
          </a:bodyPr>
          <a:lstStyle/>
          <a:p>
            <a:r>
              <a:rPr lang="en-US" sz="2800" dirty="0" smtClean="0">
                <a:solidFill>
                  <a:schemeClr val="bg2">
                    <a:lumMod val="50000"/>
                  </a:schemeClr>
                </a:solidFill>
              </a:rPr>
              <a:t>“Global </a:t>
            </a:r>
            <a:r>
              <a:rPr lang="en-US" sz="2800" dirty="0">
                <a:solidFill>
                  <a:schemeClr val="bg2">
                    <a:lumMod val="50000"/>
                  </a:schemeClr>
                </a:solidFill>
              </a:rPr>
              <a:t>Bottled Water is expected to reach $279.65 Billion by </a:t>
            </a:r>
            <a:r>
              <a:rPr lang="en-US" sz="2800" dirty="0" smtClean="0">
                <a:solidFill>
                  <a:schemeClr val="bg2">
                    <a:lumMod val="50000"/>
                  </a:schemeClr>
                </a:solidFill>
              </a:rPr>
              <a:t>2020” </a:t>
            </a:r>
            <a:endParaRPr lang="en-US" sz="2800" dirty="0">
              <a:solidFill>
                <a:schemeClr val="bg2">
                  <a:lumMod val="50000"/>
                </a:schemeClr>
              </a:solidFill>
              <a:effectLst/>
            </a:endParaRPr>
          </a:p>
        </p:txBody>
      </p:sp>
      <p:sp>
        <p:nvSpPr>
          <p:cNvPr id="28" name="Oval 27"/>
          <p:cNvSpPr/>
          <p:nvPr/>
        </p:nvSpPr>
        <p:spPr>
          <a:xfrm>
            <a:off x="18975346" y="5758278"/>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9612773" y="6159793"/>
            <a:ext cx="755440" cy="1323439"/>
          </a:xfrm>
          <a:prstGeom prst="rect">
            <a:avLst/>
          </a:prstGeom>
          <a:noFill/>
        </p:spPr>
        <p:txBody>
          <a:bodyPr wrap="square" rtlCol="0">
            <a:spAutoFit/>
          </a:bodyPr>
          <a:lstStyle/>
          <a:p>
            <a:pPr algn="ctr"/>
            <a:r>
              <a:rPr lang="tr-TR"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rPr>
              <a:t>2</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0" name="Rectangle 29"/>
          <p:cNvSpPr/>
          <p:nvPr/>
        </p:nvSpPr>
        <p:spPr>
          <a:xfrm>
            <a:off x="7315200" y="6491937"/>
            <a:ext cx="11907080" cy="523220"/>
          </a:xfrm>
          <a:prstGeom prst="rect">
            <a:avLst/>
          </a:prstGeom>
        </p:spPr>
        <p:txBody>
          <a:bodyPr wrap="square">
            <a:spAutoFit/>
          </a:bodyPr>
          <a:lstStyle/>
          <a:p>
            <a:r>
              <a:rPr lang="en-US" sz="2800" dirty="0" smtClean="0">
                <a:solidFill>
                  <a:schemeClr val="bg2">
                    <a:lumMod val="50000"/>
                  </a:schemeClr>
                </a:solidFill>
              </a:rPr>
              <a:t>“Soft </a:t>
            </a:r>
            <a:r>
              <a:rPr lang="en-US" sz="2800" dirty="0">
                <a:solidFill>
                  <a:schemeClr val="bg2">
                    <a:lumMod val="50000"/>
                  </a:schemeClr>
                </a:solidFill>
              </a:rPr>
              <a:t>drinks, sports and energy drinks – $531.3 </a:t>
            </a:r>
            <a:r>
              <a:rPr lang="en-US" sz="2800" dirty="0" smtClean="0">
                <a:solidFill>
                  <a:schemeClr val="bg2">
                    <a:lumMod val="50000"/>
                  </a:schemeClr>
                </a:solidFill>
              </a:rPr>
              <a:t>Billion” </a:t>
            </a:r>
            <a:endParaRPr lang="en-US" sz="2800" dirty="0">
              <a:solidFill>
                <a:schemeClr val="bg2">
                  <a:lumMod val="50000"/>
                </a:schemeClr>
              </a:solidFill>
              <a:effectLst/>
            </a:endParaRPr>
          </a:p>
        </p:txBody>
      </p:sp>
      <p:sp>
        <p:nvSpPr>
          <p:cNvPr id="31" name="Oval 30"/>
          <p:cNvSpPr/>
          <p:nvPr/>
        </p:nvSpPr>
        <p:spPr>
          <a:xfrm>
            <a:off x="3258951" y="7532703"/>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856622" y="7934218"/>
            <a:ext cx="755440" cy="1323439"/>
          </a:xfrm>
          <a:prstGeom prst="rect">
            <a:avLst/>
          </a:prstGeom>
          <a:noFill/>
        </p:spPr>
        <p:txBody>
          <a:bodyPr wrap="square" rtlCol="0">
            <a:spAutoFit/>
          </a:bodyPr>
          <a:lstStyle/>
          <a:p>
            <a:pPr algn="ctr"/>
            <a:r>
              <a:rPr lang="tr-TR"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rPr>
              <a:t>3</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3" name="Rectangle 32"/>
          <p:cNvSpPr/>
          <p:nvPr/>
        </p:nvSpPr>
        <p:spPr>
          <a:xfrm>
            <a:off x="5618922" y="8011379"/>
            <a:ext cx="12450417" cy="954107"/>
          </a:xfrm>
          <a:prstGeom prst="rect">
            <a:avLst/>
          </a:prstGeom>
        </p:spPr>
        <p:txBody>
          <a:bodyPr wrap="square">
            <a:spAutoFit/>
          </a:bodyPr>
          <a:lstStyle/>
          <a:p>
            <a:r>
              <a:rPr lang="en-US" sz="2800" dirty="0" smtClean="0">
                <a:solidFill>
                  <a:schemeClr val="bg2">
                    <a:lumMod val="50000"/>
                  </a:schemeClr>
                </a:solidFill>
              </a:rPr>
              <a:t>“Probiotics </a:t>
            </a:r>
            <a:r>
              <a:rPr lang="en-US" sz="2800" dirty="0">
                <a:solidFill>
                  <a:schemeClr val="bg2">
                    <a:lumMod val="50000"/>
                  </a:schemeClr>
                </a:solidFill>
              </a:rPr>
              <a:t>Market Worth To Reach $52.34 Billion, Growth At CAGR Of 7.6% Till </a:t>
            </a:r>
          </a:p>
          <a:p>
            <a:r>
              <a:rPr lang="en-US" sz="2800" dirty="0" smtClean="0">
                <a:solidFill>
                  <a:schemeClr val="bg2">
                    <a:lumMod val="50000"/>
                  </a:schemeClr>
                </a:solidFill>
              </a:rPr>
              <a:t>2020”</a:t>
            </a:r>
            <a:endParaRPr lang="en-US" sz="2800" dirty="0">
              <a:solidFill>
                <a:schemeClr val="bg2">
                  <a:lumMod val="50000"/>
                </a:schemeClr>
              </a:solidFill>
              <a:effectLst/>
            </a:endParaRPr>
          </a:p>
        </p:txBody>
      </p:sp>
      <p:sp>
        <p:nvSpPr>
          <p:cNvPr id="34" name="Oval 33"/>
          <p:cNvSpPr/>
          <p:nvPr/>
        </p:nvSpPr>
        <p:spPr>
          <a:xfrm>
            <a:off x="18975346" y="9450849"/>
            <a:ext cx="1990539" cy="19905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9592895" y="9852364"/>
            <a:ext cx="755440" cy="1323439"/>
          </a:xfrm>
          <a:prstGeom prst="rect">
            <a:avLst/>
          </a:prstGeom>
          <a:noFill/>
        </p:spPr>
        <p:txBody>
          <a:bodyPr wrap="square" rtlCol="0">
            <a:spAutoFit/>
          </a:bodyPr>
          <a:lstStyle/>
          <a:p>
            <a:pPr algn="ctr"/>
            <a:r>
              <a:rPr lang="tr-TR" sz="8000" spc="100" dirty="0" smtClean="0">
                <a:solidFill>
                  <a:schemeClr val="bg1"/>
                </a:solidFill>
                <a:latin typeface="Bebas Neue Bold" panose="020B0606020202050201" pitchFamily="34" charset="-94"/>
                <a:ea typeface="Open Sans" panose="020B0606030504020204" pitchFamily="34" charset="0"/>
                <a:cs typeface="Open Sans" panose="020B0606030504020204" pitchFamily="34" charset="0"/>
              </a:rPr>
              <a:t>4</a:t>
            </a:r>
            <a:endParaRPr lang="en-US" sz="8000" spc="100" dirty="0">
              <a:solidFill>
                <a:schemeClr val="bg1"/>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36" name="Rectangle 35"/>
          <p:cNvSpPr/>
          <p:nvPr/>
        </p:nvSpPr>
        <p:spPr>
          <a:xfrm>
            <a:off x="7149549" y="9779909"/>
            <a:ext cx="11476383" cy="1384995"/>
          </a:xfrm>
          <a:prstGeom prst="rect">
            <a:avLst/>
          </a:prstGeom>
        </p:spPr>
        <p:txBody>
          <a:bodyPr wrap="square">
            <a:spAutoFit/>
          </a:bodyPr>
          <a:lstStyle/>
          <a:p>
            <a:r>
              <a:rPr lang="en-US" sz="2800" dirty="0" smtClean="0">
                <a:solidFill>
                  <a:schemeClr val="bg2">
                    <a:lumMod val="50000"/>
                  </a:schemeClr>
                </a:solidFill>
              </a:rPr>
              <a:t>“Global </a:t>
            </a:r>
            <a:r>
              <a:rPr lang="en-US" sz="2800" dirty="0">
                <a:solidFill>
                  <a:schemeClr val="bg2">
                    <a:lumMod val="50000"/>
                  </a:schemeClr>
                </a:solidFill>
              </a:rPr>
              <a:t>dietary supplements market size was USD 122.08 billion in 2015. Rising awareness towards nutritional enrichment in food &amp; beverage sector is expected to have a significant impact on the market</a:t>
            </a:r>
            <a:r>
              <a:rPr lang="en-US" sz="2800" dirty="0" smtClean="0">
                <a:solidFill>
                  <a:schemeClr val="bg2">
                    <a:lumMod val="50000"/>
                  </a:schemeClr>
                </a:solidFill>
              </a:rPr>
              <a:t>.”</a:t>
            </a:r>
            <a:endParaRPr lang="en-US" sz="2800" dirty="0">
              <a:solidFill>
                <a:schemeClr val="bg2">
                  <a:lumMod val="50000"/>
                </a:schemeClr>
              </a:solidFill>
            </a:endParaRPr>
          </a:p>
        </p:txBody>
      </p:sp>
    </p:spTree>
    <p:extLst>
      <p:ext uri="{BB962C8B-B14F-4D97-AF65-F5344CB8AC3E}">
        <p14:creationId xmlns:p14="http://schemas.microsoft.com/office/powerpoint/2010/main" val="109440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p:cNvCxnSpPr/>
          <p:nvPr/>
        </p:nvCxnSpPr>
        <p:spPr>
          <a:xfrm flipV="1">
            <a:off x="3258951" y="2232255"/>
            <a:ext cx="17706934" cy="16195"/>
          </a:xfrm>
          <a:prstGeom prst="line">
            <a:avLst/>
          </a:prstGeom>
          <a:ln w="50800">
            <a:solidFill>
              <a:schemeClr val="tx1">
                <a:lumMod val="85000"/>
                <a:lumOff val="15000"/>
                <a:alpha val="3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08364" y="2435057"/>
            <a:ext cx="5448594" cy="707886"/>
          </a:xfrm>
          <a:prstGeom prst="rect">
            <a:avLst/>
          </a:prstGeom>
          <a:noFill/>
        </p:spPr>
        <p:txBody>
          <a:bodyPr wrap="square" rtlCol="0">
            <a:spAutoFit/>
          </a:bodyPr>
          <a:lstStyle/>
          <a:p>
            <a:r>
              <a:rPr lang="en-US" sz="40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Consumables</a:t>
            </a:r>
          </a:p>
        </p:txBody>
      </p:sp>
      <p:cxnSp>
        <p:nvCxnSpPr>
          <p:cNvPr id="20" name="Straight Connector 19"/>
          <p:cNvCxnSpPr/>
          <p:nvPr/>
        </p:nvCxnSpPr>
        <p:spPr>
          <a:xfrm>
            <a:off x="3258951" y="2248450"/>
            <a:ext cx="6200078"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26293" y="3427183"/>
            <a:ext cx="6358578" cy="5093702"/>
          </a:xfrm>
          <a:prstGeom prst="rect">
            <a:avLst/>
          </a:prstGeom>
          <a:noFill/>
        </p:spPr>
        <p:txBody>
          <a:bodyPr wrap="square" rtlCol="0">
            <a:spAutoFit/>
          </a:bodyPr>
          <a:lstStyle/>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FFA makes money by selling it’s own consumable products which consist of bottled water, powders and concentrates.</a:t>
            </a:r>
          </a:p>
          <a:p>
            <a:pPr algn="just"/>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 addition to it’s current </a:t>
            </a:r>
            <a:r>
              <a:rPr lang="en-US" sz="2500" dirty="0" err="1"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BlackMp</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product line, the company is working on additional lines of products it will be offering shortly</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for exports. </a:t>
            </a:r>
          </a:p>
          <a:p>
            <a:pPr algn="just"/>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The profit margin on these products are high due to a low COGS and high product mark up we can demand due to our USDA organic certification. </a:t>
            </a:r>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p:cNvSpPr txBox="1"/>
          <p:nvPr/>
        </p:nvSpPr>
        <p:spPr>
          <a:xfrm>
            <a:off x="3169057" y="1204036"/>
            <a:ext cx="7379200" cy="1107996"/>
          </a:xfrm>
          <a:prstGeom prst="rect">
            <a:avLst/>
          </a:prstGeom>
          <a:noFill/>
        </p:spPr>
        <p:txBody>
          <a:bodyPr wrap="square" rtlCol="0">
            <a:spAutoFit/>
          </a:bodyPr>
          <a:lstStyle/>
          <a:p>
            <a:r>
              <a:rPr lang="en-US" sz="6600" spc="100" dirty="0" smtClean="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Monetization Models</a:t>
            </a:r>
            <a:endParaRPr lang="en-US" sz="66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endParaRPr>
          </a:p>
        </p:txBody>
      </p:sp>
      <p:sp>
        <p:nvSpPr>
          <p:cNvPr id="13" name="TextBox 12"/>
          <p:cNvSpPr txBox="1"/>
          <p:nvPr/>
        </p:nvSpPr>
        <p:spPr>
          <a:xfrm>
            <a:off x="15635678" y="2435057"/>
            <a:ext cx="5448594" cy="707886"/>
          </a:xfrm>
          <a:prstGeom prst="rect">
            <a:avLst/>
          </a:prstGeom>
          <a:noFill/>
        </p:spPr>
        <p:txBody>
          <a:bodyPr wrap="square" rtlCol="0">
            <a:spAutoFit/>
          </a:bodyPr>
          <a:lstStyle/>
          <a:p>
            <a:pPr algn="r"/>
            <a:r>
              <a:rPr lang="en-US" sz="4000" spc="100" dirty="0">
                <a:solidFill>
                  <a:schemeClr val="tx1">
                    <a:lumMod val="85000"/>
                    <a:lumOff val="15000"/>
                  </a:schemeClr>
                </a:solidFill>
                <a:latin typeface="Bebas Neue Bold" panose="020B0606020202050201" pitchFamily="34" charset="-94"/>
                <a:ea typeface="Open Sans" panose="020B0606030504020204" pitchFamily="34" charset="0"/>
                <a:cs typeface="Open Sans" panose="020B0606030504020204" pitchFamily="34" charset="0"/>
              </a:rPr>
              <a:t>Licensing</a:t>
            </a:r>
          </a:p>
        </p:txBody>
      </p:sp>
      <p:sp>
        <p:nvSpPr>
          <p:cNvPr id="19" name="TextBox 18"/>
          <p:cNvSpPr txBox="1"/>
          <p:nvPr/>
        </p:nvSpPr>
        <p:spPr>
          <a:xfrm>
            <a:off x="13781314" y="3427183"/>
            <a:ext cx="7317687" cy="7402026"/>
          </a:xfrm>
          <a:prstGeom prst="rect">
            <a:avLst/>
          </a:prstGeom>
          <a:noFill/>
        </p:spPr>
        <p:txBody>
          <a:bodyPr wrap="square" rtlCol="0">
            <a:spAutoFit/>
          </a:bodyPr>
          <a:lstStyle/>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FFA has been approached by many companies looking to enter licensing agreements and private label agreements in order to use our formulas to add to their own existing products. </a:t>
            </a:r>
          </a:p>
          <a:p>
            <a:pPr algn="just"/>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From coffee companies, to CBD companies, our ingredients can be a great additions to a wide range of products giving us an tremendous opportunity to scale. </a:t>
            </a:r>
          </a:p>
          <a:p>
            <a:pPr algn="just"/>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We are able to capitalize on these  opportunities by charging licensing fees and royalties for these companies to use our formulas and</a:t>
            </a:r>
            <a:r>
              <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ingredients.</a:t>
            </a:r>
          </a:p>
          <a:p>
            <a:pPr algn="just"/>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5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This model results in high cash flow and minimized risk as we are giving customers the rights to our formulas for negotiated fees. </a:t>
            </a:r>
          </a:p>
          <a:p>
            <a:pPr algn="just"/>
            <a:endParaRPr lang="en-US" sz="25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p:cNvSpPr/>
          <p:nvPr/>
        </p:nvSpPr>
        <p:spPr>
          <a:xfrm flipH="1">
            <a:off x="-3" y="1419726"/>
            <a:ext cx="192507" cy="15280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9398"/>
              </a:solidFill>
            </a:endParaRPr>
          </a:p>
        </p:txBody>
      </p:sp>
    </p:spTree>
    <p:extLst>
      <p:ext uri="{BB962C8B-B14F-4D97-AF65-F5344CB8AC3E}">
        <p14:creationId xmlns:p14="http://schemas.microsoft.com/office/powerpoint/2010/main" val="15104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10313</TotalTime>
  <Words>1804</Words>
  <Application>Microsoft Macintosh PowerPoint</Application>
  <PresentationFormat>Custom</PresentationFormat>
  <Paragraphs>185</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Bebas Neue</vt:lpstr>
      <vt:lpstr>Bebas Neue Bold</vt:lpstr>
      <vt:lpstr>Calibri</vt:lpstr>
      <vt:lpstr>Calibri Light</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Microsoft Office User</cp:lastModifiedBy>
  <cp:revision>513</cp:revision>
  <dcterms:created xsi:type="dcterms:W3CDTF">2014-09-26T10:57:37Z</dcterms:created>
  <dcterms:modified xsi:type="dcterms:W3CDTF">2017-03-15T00:22:57Z</dcterms:modified>
</cp:coreProperties>
</file>